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12" r:id="rId1"/>
  </p:sldMasterIdLst>
  <p:notesMasterIdLst>
    <p:notesMasterId r:id="rId35"/>
  </p:notesMasterIdLst>
  <p:handoutMasterIdLst>
    <p:handoutMasterId r:id="rId36"/>
  </p:handoutMasterIdLst>
  <p:sldIdLst>
    <p:sldId id="277" r:id="rId2"/>
    <p:sldId id="335" r:id="rId3"/>
    <p:sldId id="334" r:id="rId4"/>
    <p:sldId id="289" r:id="rId5"/>
    <p:sldId id="294" r:id="rId6"/>
    <p:sldId id="360" r:id="rId7"/>
    <p:sldId id="336" r:id="rId8"/>
    <p:sldId id="331" r:id="rId9"/>
    <p:sldId id="327" r:id="rId10"/>
    <p:sldId id="333" r:id="rId11"/>
    <p:sldId id="328" r:id="rId12"/>
    <p:sldId id="341" r:id="rId13"/>
    <p:sldId id="298" r:id="rId14"/>
    <p:sldId id="299" r:id="rId15"/>
    <p:sldId id="342" r:id="rId16"/>
    <p:sldId id="345" r:id="rId17"/>
    <p:sldId id="343" r:id="rId18"/>
    <p:sldId id="346" r:id="rId19"/>
    <p:sldId id="344" r:id="rId20"/>
    <p:sldId id="347" r:id="rId21"/>
    <p:sldId id="340" r:id="rId22"/>
    <p:sldId id="348" r:id="rId23"/>
    <p:sldId id="352" r:id="rId24"/>
    <p:sldId id="357" r:id="rId25"/>
    <p:sldId id="354" r:id="rId26"/>
    <p:sldId id="358" r:id="rId27"/>
    <p:sldId id="355" r:id="rId28"/>
    <p:sldId id="359" r:id="rId29"/>
    <p:sldId id="356" r:id="rId30"/>
    <p:sldId id="303" r:id="rId31"/>
    <p:sldId id="320" r:id="rId32"/>
    <p:sldId id="284" r:id="rId33"/>
    <p:sldId id="265" r:id="rId34"/>
  </p:sldIdLst>
  <p:sldSz cx="9144000" cy="6858000" type="screen4x3"/>
  <p:notesSz cx="6858000" cy="9144000"/>
  <p:embeddedFontLst>
    <p:embeddedFont>
      <p:font typeface="Lubalin Graph GI Medium" panose="02060603030202020204" pitchFamily="18" charset="0"/>
      <p:regular r:id="rId37"/>
      <p:italic r:id="rId38"/>
    </p:embeddedFont>
    <p:embeddedFont>
      <p:font typeface="Lubalin Graph GI Demi" panose="02060703030202020204" pitchFamily="18" charset="0"/>
      <p:regular r:id="rId39"/>
      <p:italic r:id="rId40"/>
    </p:embeddedFont>
    <p:embeddedFont>
      <p:font typeface="ＭＳ Ｐゴシック" panose="020B0600070205080204" pitchFamily="34" charset="-128"/>
      <p:regular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Trebuchet MS" panose="020B0603020202020204" pitchFamily="34" charset="0"/>
      <p:regular r:id="rId46"/>
      <p:bold r:id="rId47"/>
      <p:italic r:id="rId48"/>
      <p:boldItalic r:id="rId49"/>
    </p:embeddedFont>
    <p:embeddedFont>
      <p:font typeface="Wingdings 3" panose="05040102010807070707" pitchFamily="18" charset="2"/>
      <p:regular r:id="rId5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1">
          <p15:clr>
            <a:srgbClr val="A4A3A4"/>
          </p15:clr>
        </p15:guide>
        <p15:guide id="2" orient="horz" pos="1624">
          <p15:clr>
            <a:srgbClr val="A4A3A4"/>
          </p15:clr>
        </p15:guide>
        <p15:guide id="3" pos="2084">
          <p15:clr>
            <a:srgbClr val="A4A3A4"/>
          </p15:clr>
        </p15:guide>
        <p15:guide id="4" pos="2769">
          <p15:clr>
            <a:srgbClr val="A4A3A4"/>
          </p15:clr>
        </p15:guide>
        <p15:guide id="5" pos="242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lene Feucht" initials="DF" lastIdx="2" clrIdx="0">
    <p:extLst>
      <p:ext uri="{19B8F6BF-5375-455C-9EA6-DF929625EA0E}">
        <p15:presenceInfo xmlns:p15="http://schemas.microsoft.com/office/powerpoint/2012/main" userId="Dalene Feuch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0AFF"/>
    <a:srgbClr val="FF811C"/>
    <a:srgbClr val="00B500"/>
    <a:srgbClr val="25AF0D"/>
    <a:srgbClr val="53B40C"/>
    <a:srgbClr val="25990D"/>
    <a:srgbClr val="89990D"/>
    <a:srgbClr val="1DC1C0"/>
    <a:srgbClr val="000000"/>
    <a:srgbClr val="00A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2" autoAdjust="0"/>
    <p:restoredTop sz="77475" autoAdjust="0"/>
  </p:normalViewPr>
  <p:slideViewPr>
    <p:cSldViewPr snapToGrid="0" snapToObjects="1" showGuides="1">
      <p:cViewPr varScale="1">
        <p:scale>
          <a:sx n="102" d="100"/>
          <a:sy n="102" d="100"/>
        </p:scale>
        <p:origin x="1890" y="114"/>
      </p:cViewPr>
      <p:guideLst>
        <p:guide orient="horz" pos="371"/>
        <p:guide orient="horz" pos="1624"/>
        <p:guide pos="2084"/>
        <p:guide pos="2769"/>
        <p:guide pos="242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0" d="100"/>
          <a:sy n="100" d="100"/>
        </p:scale>
        <p:origin x="-3588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5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49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commentAuthors" Target="commentAuthors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9C9CDC-3125-4FD8-BFF1-D471937CBD04}" type="doc">
      <dgm:prSet loTypeId="urn:microsoft.com/office/officeart/2005/8/layout/architecture" loCatId="hierarchy" qsTypeId="urn:microsoft.com/office/officeart/2005/8/quickstyle/simple5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1D54B375-6F5F-42FF-8B68-265936885E4A}">
      <dgm:prSet phldrT="[Text]" custT="1"/>
      <dgm:spPr/>
      <dgm:t>
        <a:bodyPr/>
        <a:lstStyle/>
        <a:p>
          <a:r>
            <a:rPr lang="en-US" sz="6000" b="1" dirty="0" smtClean="0"/>
            <a:t>Principles</a:t>
          </a:r>
          <a:endParaRPr lang="en-US" sz="4000" b="1" dirty="0"/>
        </a:p>
      </dgm:t>
    </dgm:pt>
    <dgm:pt modelId="{6813B1A6-D520-46ED-947F-2396662CE4FB}" type="parTrans" cxnId="{E2C2BCAB-C7D3-4869-B360-A76E036E167B}">
      <dgm:prSet/>
      <dgm:spPr/>
      <dgm:t>
        <a:bodyPr/>
        <a:lstStyle/>
        <a:p>
          <a:endParaRPr lang="en-US"/>
        </a:p>
      </dgm:t>
    </dgm:pt>
    <dgm:pt modelId="{DA288DAB-9746-4486-9321-64460C3191DE}" type="sibTrans" cxnId="{E2C2BCAB-C7D3-4869-B360-A76E036E167B}">
      <dgm:prSet/>
      <dgm:spPr/>
      <dgm:t>
        <a:bodyPr/>
        <a:lstStyle/>
        <a:p>
          <a:endParaRPr lang="en-US"/>
        </a:p>
      </dgm:t>
    </dgm:pt>
    <dgm:pt modelId="{1C69CC55-D3C5-490A-8B9D-DC6963C911FC}">
      <dgm:prSet phldrT="[Text]"/>
      <dgm:spPr/>
      <dgm:t>
        <a:bodyPr/>
        <a:lstStyle/>
        <a:p>
          <a:r>
            <a:rPr lang="en-US" dirty="0" smtClean="0"/>
            <a:t>Practices</a:t>
          </a:r>
          <a:endParaRPr lang="en-US" dirty="0"/>
        </a:p>
      </dgm:t>
    </dgm:pt>
    <dgm:pt modelId="{D7191F55-26D0-4F5E-8D18-05AE0D03A2BC}" type="parTrans" cxnId="{8845DDF3-E863-41D8-BDCD-F77881469AF8}">
      <dgm:prSet/>
      <dgm:spPr/>
      <dgm:t>
        <a:bodyPr/>
        <a:lstStyle/>
        <a:p>
          <a:endParaRPr lang="en-US"/>
        </a:p>
      </dgm:t>
    </dgm:pt>
    <dgm:pt modelId="{EDCC79A1-D59D-4076-A15C-6E8F906ADEBC}" type="sibTrans" cxnId="{8845DDF3-E863-41D8-BDCD-F77881469AF8}">
      <dgm:prSet/>
      <dgm:spPr/>
      <dgm:t>
        <a:bodyPr/>
        <a:lstStyle/>
        <a:p>
          <a:endParaRPr lang="en-US"/>
        </a:p>
      </dgm:t>
    </dgm:pt>
    <dgm:pt modelId="{C870F05E-7E54-402A-9D22-0428015474CC}">
      <dgm:prSet phldrT="[Text]" custT="1"/>
      <dgm:spPr/>
      <dgm:t>
        <a:bodyPr/>
        <a:lstStyle/>
        <a:p>
          <a:r>
            <a:rPr lang="en-US" sz="2800" dirty="0" smtClean="0"/>
            <a:t>Processes</a:t>
          </a:r>
          <a:endParaRPr lang="en-US" sz="3600" dirty="0"/>
        </a:p>
      </dgm:t>
    </dgm:pt>
    <dgm:pt modelId="{5FE4BF45-A7F1-47C9-9F7C-EDD0D9C9CF4C}" type="parTrans" cxnId="{ACA3E459-108D-442E-B747-32EFE1A9F16D}">
      <dgm:prSet/>
      <dgm:spPr/>
      <dgm:t>
        <a:bodyPr/>
        <a:lstStyle/>
        <a:p>
          <a:endParaRPr lang="en-US"/>
        </a:p>
      </dgm:t>
    </dgm:pt>
    <dgm:pt modelId="{08A7C6EA-A89F-4368-99E4-775AC182B8DB}" type="sibTrans" cxnId="{ACA3E459-108D-442E-B747-32EFE1A9F16D}">
      <dgm:prSet/>
      <dgm:spPr/>
      <dgm:t>
        <a:bodyPr/>
        <a:lstStyle/>
        <a:p>
          <a:endParaRPr lang="en-US"/>
        </a:p>
      </dgm:t>
    </dgm:pt>
    <dgm:pt modelId="{AB02549C-1DBC-4C96-9D18-DEB010C2C6E2}" type="pres">
      <dgm:prSet presAssocID="{449C9CDC-3125-4FD8-BFF1-D471937CBD04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56818EEB-0B34-4A21-BE56-CF6743F5DC1D}" type="pres">
      <dgm:prSet presAssocID="{1D54B375-6F5F-42FF-8B68-265936885E4A}" presName="vertOne" presStyleCnt="0"/>
      <dgm:spPr/>
      <dgm:t>
        <a:bodyPr/>
        <a:lstStyle/>
        <a:p>
          <a:endParaRPr lang="en-US"/>
        </a:p>
      </dgm:t>
    </dgm:pt>
    <dgm:pt modelId="{7B0B0269-7F16-425A-B945-8BE089AC1397}" type="pres">
      <dgm:prSet presAssocID="{1D54B375-6F5F-42FF-8B68-265936885E4A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1C65F9B-9FDF-417D-AF0C-60844EB5FEC3}" type="pres">
      <dgm:prSet presAssocID="{1D54B375-6F5F-42FF-8B68-265936885E4A}" presName="parTransOne" presStyleCnt="0"/>
      <dgm:spPr/>
      <dgm:t>
        <a:bodyPr/>
        <a:lstStyle/>
        <a:p>
          <a:endParaRPr lang="en-US"/>
        </a:p>
      </dgm:t>
    </dgm:pt>
    <dgm:pt modelId="{07EC940D-D3A0-42DE-819C-B86A999C7C1E}" type="pres">
      <dgm:prSet presAssocID="{1D54B375-6F5F-42FF-8B68-265936885E4A}" presName="horzOne" presStyleCnt="0"/>
      <dgm:spPr/>
      <dgm:t>
        <a:bodyPr/>
        <a:lstStyle/>
        <a:p>
          <a:endParaRPr lang="en-US"/>
        </a:p>
      </dgm:t>
    </dgm:pt>
    <dgm:pt modelId="{08DCF3A2-D1BD-4C93-B97F-75900D96A8A1}" type="pres">
      <dgm:prSet presAssocID="{1C69CC55-D3C5-490A-8B9D-DC6963C911FC}" presName="vertTwo" presStyleCnt="0"/>
      <dgm:spPr/>
      <dgm:t>
        <a:bodyPr/>
        <a:lstStyle/>
        <a:p>
          <a:endParaRPr lang="en-US"/>
        </a:p>
      </dgm:t>
    </dgm:pt>
    <dgm:pt modelId="{626481AE-7096-4F80-9F13-2558B8C19EFB}" type="pres">
      <dgm:prSet presAssocID="{1C69CC55-D3C5-490A-8B9D-DC6963C911FC}" presName="txTwo" presStyleLbl="node2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D1A9A53-20FE-4C5A-9702-4681358A9E33}" type="pres">
      <dgm:prSet presAssocID="{1C69CC55-D3C5-490A-8B9D-DC6963C911FC}" presName="parTransTwo" presStyleCnt="0"/>
      <dgm:spPr/>
      <dgm:t>
        <a:bodyPr/>
        <a:lstStyle/>
        <a:p>
          <a:endParaRPr lang="en-US"/>
        </a:p>
      </dgm:t>
    </dgm:pt>
    <dgm:pt modelId="{508A43B1-2F53-4EA5-96DB-BD80450F42D0}" type="pres">
      <dgm:prSet presAssocID="{1C69CC55-D3C5-490A-8B9D-DC6963C911FC}" presName="horzTwo" presStyleCnt="0"/>
      <dgm:spPr/>
      <dgm:t>
        <a:bodyPr/>
        <a:lstStyle/>
        <a:p>
          <a:endParaRPr lang="en-US"/>
        </a:p>
      </dgm:t>
    </dgm:pt>
    <dgm:pt modelId="{542D95ED-5B59-44D3-9874-AA5368A0DCA7}" type="pres">
      <dgm:prSet presAssocID="{C870F05E-7E54-402A-9D22-0428015474CC}" presName="vertThree" presStyleCnt="0"/>
      <dgm:spPr/>
      <dgm:t>
        <a:bodyPr/>
        <a:lstStyle/>
        <a:p>
          <a:endParaRPr lang="en-US"/>
        </a:p>
      </dgm:t>
    </dgm:pt>
    <dgm:pt modelId="{EE933A43-7B91-43FF-916F-E3012AA4ABDE}" type="pres">
      <dgm:prSet presAssocID="{C870F05E-7E54-402A-9D22-0428015474CC}" presName="txThree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0B9F642-2113-4C3B-9233-07B186646E62}" type="pres">
      <dgm:prSet presAssocID="{C870F05E-7E54-402A-9D22-0428015474CC}" presName="horzThree" presStyleCnt="0"/>
      <dgm:spPr/>
      <dgm:t>
        <a:bodyPr/>
        <a:lstStyle/>
        <a:p>
          <a:endParaRPr lang="en-US"/>
        </a:p>
      </dgm:t>
    </dgm:pt>
  </dgm:ptLst>
  <dgm:cxnLst>
    <dgm:cxn modelId="{F0C24335-C454-4110-A63C-91ECD76651AC}" type="presOf" srcId="{449C9CDC-3125-4FD8-BFF1-D471937CBD04}" destId="{AB02549C-1DBC-4C96-9D18-DEB010C2C6E2}" srcOrd="0" destOrd="0" presId="urn:microsoft.com/office/officeart/2005/8/layout/architecture"/>
    <dgm:cxn modelId="{8845DDF3-E863-41D8-BDCD-F77881469AF8}" srcId="{1D54B375-6F5F-42FF-8B68-265936885E4A}" destId="{1C69CC55-D3C5-490A-8B9D-DC6963C911FC}" srcOrd="0" destOrd="0" parTransId="{D7191F55-26D0-4F5E-8D18-05AE0D03A2BC}" sibTransId="{EDCC79A1-D59D-4076-A15C-6E8F906ADEBC}"/>
    <dgm:cxn modelId="{E2C2BCAB-C7D3-4869-B360-A76E036E167B}" srcId="{449C9CDC-3125-4FD8-BFF1-D471937CBD04}" destId="{1D54B375-6F5F-42FF-8B68-265936885E4A}" srcOrd="0" destOrd="0" parTransId="{6813B1A6-D520-46ED-947F-2396662CE4FB}" sibTransId="{DA288DAB-9746-4486-9321-64460C3191DE}"/>
    <dgm:cxn modelId="{4DD55DAC-AFE8-46BE-BEAE-9C4410591BE9}" type="presOf" srcId="{C870F05E-7E54-402A-9D22-0428015474CC}" destId="{EE933A43-7B91-43FF-916F-E3012AA4ABDE}" srcOrd="0" destOrd="0" presId="urn:microsoft.com/office/officeart/2005/8/layout/architecture"/>
    <dgm:cxn modelId="{C3640573-F636-45C8-8525-993A9C012568}" type="presOf" srcId="{1D54B375-6F5F-42FF-8B68-265936885E4A}" destId="{7B0B0269-7F16-425A-B945-8BE089AC1397}" srcOrd="0" destOrd="0" presId="urn:microsoft.com/office/officeart/2005/8/layout/architecture"/>
    <dgm:cxn modelId="{87B03DBD-6A04-42EE-96EE-344919A1F9FE}" type="presOf" srcId="{1C69CC55-D3C5-490A-8B9D-DC6963C911FC}" destId="{626481AE-7096-4F80-9F13-2558B8C19EFB}" srcOrd="0" destOrd="0" presId="urn:microsoft.com/office/officeart/2005/8/layout/architecture"/>
    <dgm:cxn modelId="{ACA3E459-108D-442E-B747-32EFE1A9F16D}" srcId="{1C69CC55-D3C5-490A-8B9D-DC6963C911FC}" destId="{C870F05E-7E54-402A-9D22-0428015474CC}" srcOrd="0" destOrd="0" parTransId="{5FE4BF45-A7F1-47C9-9F7C-EDD0D9C9CF4C}" sibTransId="{08A7C6EA-A89F-4368-99E4-775AC182B8DB}"/>
    <dgm:cxn modelId="{71EC04B1-7783-4823-9A51-06C475CAF7B8}" type="presParOf" srcId="{AB02549C-1DBC-4C96-9D18-DEB010C2C6E2}" destId="{56818EEB-0B34-4A21-BE56-CF6743F5DC1D}" srcOrd="0" destOrd="0" presId="urn:microsoft.com/office/officeart/2005/8/layout/architecture"/>
    <dgm:cxn modelId="{FDE0DFC2-0C27-47DE-B854-597292370D01}" type="presParOf" srcId="{56818EEB-0B34-4A21-BE56-CF6743F5DC1D}" destId="{7B0B0269-7F16-425A-B945-8BE089AC1397}" srcOrd="0" destOrd="0" presId="urn:microsoft.com/office/officeart/2005/8/layout/architecture"/>
    <dgm:cxn modelId="{6C35E099-FEE9-41FB-8E0B-143D01D5A7EE}" type="presParOf" srcId="{56818EEB-0B34-4A21-BE56-CF6743F5DC1D}" destId="{A1C65F9B-9FDF-417D-AF0C-60844EB5FEC3}" srcOrd="1" destOrd="0" presId="urn:microsoft.com/office/officeart/2005/8/layout/architecture"/>
    <dgm:cxn modelId="{63B1A923-038D-48FB-807C-83BAAEA08EC8}" type="presParOf" srcId="{56818EEB-0B34-4A21-BE56-CF6743F5DC1D}" destId="{07EC940D-D3A0-42DE-819C-B86A999C7C1E}" srcOrd="2" destOrd="0" presId="urn:microsoft.com/office/officeart/2005/8/layout/architecture"/>
    <dgm:cxn modelId="{4E90B056-6BA6-44D2-91F2-4BCD40239121}" type="presParOf" srcId="{07EC940D-D3A0-42DE-819C-B86A999C7C1E}" destId="{08DCF3A2-D1BD-4C93-B97F-75900D96A8A1}" srcOrd="0" destOrd="0" presId="urn:microsoft.com/office/officeart/2005/8/layout/architecture"/>
    <dgm:cxn modelId="{553A6DD3-AF50-4C27-8774-4633EFB99D47}" type="presParOf" srcId="{08DCF3A2-D1BD-4C93-B97F-75900D96A8A1}" destId="{626481AE-7096-4F80-9F13-2558B8C19EFB}" srcOrd="0" destOrd="0" presId="urn:microsoft.com/office/officeart/2005/8/layout/architecture"/>
    <dgm:cxn modelId="{1BDD311A-7DB0-4EFA-9321-4626D3755204}" type="presParOf" srcId="{08DCF3A2-D1BD-4C93-B97F-75900D96A8A1}" destId="{0D1A9A53-20FE-4C5A-9702-4681358A9E33}" srcOrd="1" destOrd="0" presId="urn:microsoft.com/office/officeart/2005/8/layout/architecture"/>
    <dgm:cxn modelId="{E428EB57-8C58-4CD4-A572-858D2BD7212B}" type="presParOf" srcId="{08DCF3A2-D1BD-4C93-B97F-75900D96A8A1}" destId="{508A43B1-2F53-4EA5-96DB-BD80450F42D0}" srcOrd="2" destOrd="0" presId="urn:microsoft.com/office/officeart/2005/8/layout/architecture"/>
    <dgm:cxn modelId="{851A4CD1-90A4-4359-AE3E-F771E6DD4476}" type="presParOf" srcId="{508A43B1-2F53-4EA5-96DB-BD80450F42D0}" destId="{542D95ED-5B59-44D3-9874-AA5368A0DCA7}" srcOrd="0" destOrd="0" presId="urn:microsoft.com/office/officeart/2005/8/layout/architecture"/>
    <dgm:cxn modelId="{7E8179E0-A29E-4038-BC50-A85607D36FAE}" type="presParOf" srcId="{542D95ED-5B59-44D3-9874-AA5368A0DCA7}" destId="{EE933A43-7B91-43FF-916F-E3012AA4ABDE}" srcOrd="0" destOrd="0" presId="urn:microsoft.com/office/officeart/2005/8/layout/architecture"/>
    <dgm:cxn modelId="{D4BC5FC9-9C48-4811-BA33-C32FBDA77C7B}" type="presParOf" srcId="{542D95ED-5B59-44D3-9874-AA5368A0DCA7}" destId="{C0B9F642-2113-4C3B-9233-07B186646E62}" srcOrd="1" destOrd="0" presId="urn:microsoft.com/office/officeart/2005/8/layout/architectur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0B0269-7F16-425A-B945-8BE089AC1397}">
      <dsp:nvSpPr>
        <dsp:cNvPr id="0" name=""/>
        <dsp:cNvSpPr/>
      </dsp:nvSpPr>
      <dsp:spPr>
        <a:xfrm>
          <a:off x="3237" y="2362222"/>
          <a:ext cx="6622925" cy="10648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shade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lvl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000" b="1" kern="1200" dirty="0" smtClean="0"/>
            <a:t>Principles</a:t>
          </a:r>
          <a:endParaRPr lang="en-US" sz="4000" b="1" kern="1200" dirty="0"/>
        </a:p>
      </dsp:txBody>
      <dsp:txXfrm>
        <a:off x="34426" y="2393411"/>
        <a:ext cx="6560547" cy="1002487"/>
      </dsp:txXfrm>
    </dsp:sp>
    <dsp:sp modelId="{626481AE-7096-4F80-9F13-2558B8C19EFB}">
      <dsp:nvSpPr>
        <dsp:cNvPr id="0" name=""/>
        <dsp:cNvSpPr/>
      </dsp:nvSpPr>
      <dsp:spPr>
        <a:xfrm>
          <a:off x="3237" y="1182067"/>
          <a:ext cx="6622925" cy="10648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8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shade val="8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 smtClean="0"/>
            <a:t>Practices</a:t>
          </a:r>
          <a:endParaRPr lang="en-US" sz="4600" kern="1200" dirty="0"/>
        </a:p>
      </dsp:txBody>
      <dsp:txXfrm>
        <a:off x="34426" y="1213256"/>
        <a:ext cx="6560547" cy="1002487"/>
      </dsp:txXfrm>
    </dsp:sp>
    <dsp:sp modelId="{EE933A43-7B91-43FF-916F-E3012AA4ABDE}">
      <dsp:nvSpPr>
        <dsp:cNvPr id="0" name=""/>
        <dsp:cNvSpPr/>
      </dsp:nvSpPr>
      <dsp:spPr>
        <a:xfrm>
          <a:off x="3237" y="1912"/>
          <a:ext cx="6622925" cy="106486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tint val="99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99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Processes</a:t>
          </a:r>
          <a:endParaRPr lang="en-US" sz="3600" kern="1200" dirty="0"/>
        </a:p>
      </dsp:txBody>
      <dsp:txXfrm>
        <a:off x="34426" y="33101"/>
        <a:ext cx="6560547" cy="10024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chitecture">
  <dgm:title val="Architecture Layout"/>
  <dgm:desc val="Use to show hierarchical relationships that build from the bottom up. This layout works well for showing architectural components or objects that build on other objects."/>
  <dgm:catLst>
    <dgm:cat type="hierarchy" pri="4500"/>
    <dgm:cat type="list" pri="24500"/>
    <dgm:cat type="relationship" pri="10500"/>
    <dgm:cat type="officeonline" pri="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b"/>
        </dgm:alg>
      </dgm:if>
      <dgm:else name="Name3">
        <dgm:alg type="lin">
          <dgm:param type="linDir" val="fromR"/>
          <dgm:param type="nodeVertAlign" val="b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B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b"/>
              </dgm:alg>
            </dgm:if>
            <dgm:else name="Name10">
              <dgm:alg type="lin">
                <dgm:param type="linDir" val="fromR"/>
                <dgm:param type="nodeVertAlign" val="b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B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b"/>
                    </dgm:alg>
                  </dgm:if>
                  <dgm:else name="Name17">
                    <dgm:alg type="lin">
                      <dgm:param type="linDir" val="fromR"/>
                      <dgm:param type="nodeVertAlign" val="b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B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b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b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B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b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b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0607B-A9B4-4C0A-A186-7303D149B315}" type="datetimeFigureOut">
              <a:rPr lang="en-US" smtClean="0"/>
              <a:pPr/>
              <a:t>3/24/2015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ECD77-07D7-4190-B3AE-4CB9A05E52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12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2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4B3BB5-2A12-3540-92AF-4E817B5B52B1}" type="datetimeFigureOut">
              <a:rPr lang="en-US" smtClean="0"/>
              <a:pPr/>
              <a:t>3/24/2015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7D6D0-04E9-724F-86F3-F0ABB4125B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53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Welcome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947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u="sng" dirty="0" smtClean="0"/>
              <a:t>The Lean Mindset</a:t>
            </a:r>
            <a:r>
              <a:rPr lang="en-US" sz="1200" dirty="0" smtClean="0"/>
              <a:t>, </a:t>
            </a:r>
            <a:r>
              <a:rPr lang="en-US" sz="1200" i="1" dirty="0" smtClean="0"/>
              <a:t>Mary &amp; Tom </a:t>
            </a:r>
            <a:r>
              <a:rPr lang="en-US" sz="1200" i="1" dirty="0" err="1" smtClean="0"/>
              <a:t>Poppendieck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1936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introduced Lean/Agile</a:t>
            </a:r>
            <a:r>
              <a:rPr lang="en-US" baseline="0" dirty="0" smtClean="0"/>
              <a:t> at the team level, but optimized for local team efficiency.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695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But</a:t>
            </a:r>
            <a:r>
              <a:rPr lang="en-US" baseline="0" dirty="0" smtClean="0"/>
              <a:t> not synchronized at system level (e.g. website, or application).  Instead, based on Line of Business “allocation” model – e.g. spend 25% on </a:t>
            </a:r>
            <a:r>
              <a:rPr lang="en-US" baseline="0" dirty="0" err="1" smtClean="0"/>
              <a:t>eCommerce</a:t>
            </a:r>
            <a:r>
              <a:rPr lang="en-US" baseline="0" dirty="0" smtClean="0"/>
              <a:t>, 10% on Technology, 5% on Finance, etc. – each Feature was classified, evaluated for relative ROI, then “magically” balance against LOB allocation (PMO will tell you it was really just voodoo).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784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u="sng" dirty="0" smtClean="0"/>
              <a:t>The Lean Mindset</a:t>
            </a:r>
            <a:r>
              <a:rPr lang="en-US" sz="1200" dirty="0" smtClean="0"/>
              <a:t>, </a:t>
            </a:r>
            <a:r>
              <a:rPr lang="en-US" sz="1200" i="1" dirty="0" smtClean="0"/>
              <a:t>Mary &amp; Tom </a:t>
            </a:r>
            <a:r>
              <a:rPr lang="en-US" sz="1200" i="1" dirty="0" err="1" smtClean="0"/>
              <a:t>Poppendieck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85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Can you get started now?  What do you know you need? What the lowest fidelity</a:t>
            </a:r>
            <a:r>
              <a:rPr lang="en-US" baseline="0" dirty="0" smtClean="0"/>
              <a:t> “artifact” needed to  move the solution forward?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545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u="sng" dirty="0" smtClean="0"/>
              <a:t>The Lean Mindset</a:t>
            </a:r>
            <a:r>
              <a:rPr lang="en-US" sz="1200" dirty="0" smtClean="0"/>
              <a:t>, </a:t>
            </a:r>
            <a:r>
              <a:rPr lang="en-US" sz="1200" i="1" dirty="0" smtClean="0"/>
              <a:t>Mary &amp; Tom </a:t>
            </a:r>
            <a:r>
              <a:rPr lang="en-US" sz="1200" i="1" dirty="0" err="1" smtClean="0"/>
              <a:t>Poppendieck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8009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Dev is only a part of the value stream from idea to delivery – diminishing</a:t>
            </a:r>
            <a:r>
              <a:rPr lang="en-US" baseline="0" dirty="0" smtClean="0"/>
              <a:t> returns from efficiency gains in dev alone.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171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u="sng" dirty="0" smtClean="0"/>
              <a:t>The Lean Mindset</a:t>
            </a:r>
            <a:r>
              <a:rPr lang="en-US" sz="1200" dirty="0" smtClean="0"/>
              <a:t>, </a:t>
            </a:r>
            <a:r>
              <a:rPr lang="en-US" sz="1200" i="1" dirty="0" smtClean="0"/>
              <a:t>Mary &amp; Tom </a:t>
            </a:r>
            <a:r>
              <a:rPr lang="en-US" sz="1200" i="1" dirty="0" err="1" smtClean="0"/>
              <a:t>Poppendieck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297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are not the user.  You are not the stakeholder even.  Do</a:t>
            </a:r>
            <a:r>
              <a:rPr lang="en-US" baseline="0" dirty="0" smtClean="0"/>
              <a:t> you “really” understand the problem?  Do you have the “best” solution?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601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u="sng" dirty="0" smtClean="0"/>
              <a:t>The Lean Mindset</a:t>
            </a:r>
            <a:r>
              <a:rPr lang="en-US" sz="1200" dirty="0" smtClean="0"/>
              <a:t>, </a:t>
            </a:r>
            <a:r>
              <a:rPr lang="en-US" sz="1200" i="1" dirty="0" smtClean="0"/>
              <a:t>Mary &amp; Tom </a:t>
            </a:r>
            <a:r>
              <a:rPr lang="en-US" sz="1200" i="1" dirty="0" err="1" smtClean="0"/>
              <a:t>Poppendieck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895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Welcome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2696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Customers evolve.</a:t>
            </a:r>
            <a:r>
              <a:rPr lang="en-US" baseline="0" dirty="0" smtClean="0"/>
              <a:t>  Technology changes.  Markets shift.  Beating the competition means </a:t>
            </a:r>
            <a:r>
              <a:rPr lang="en-US" b="1" baseline="0" dirty="0" smtClean="0"/>
              <a:t>learning</a:t>
            </a:r>
            <a:r>
              <a:rPr lang="en-US" baseline="0" dirty="0" smtClean="0"/>
              <a:t> faster, the rest can be duplicated.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7936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0" lang="en-US" sz="12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Agile Manifesto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lang="en-US" sz="1200" i="1" dirty="0" smtClean="0"/>
              <a:t>http://agilemanifesto.org/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57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Following</a:t>
            </a:r>
            <a:r>
              <a:rPr lang="en-US" baseline="0" dirty="0" smtClean="0"/>
              <a:t> recipes can prevent repeating mistakes – just remember to leave room for happy disasters.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849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0" lang="en-US" sz="12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Agile Manifesto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lang="en-US" sz="1200" i="1" dirty="0" smtClean="0"/>
              <a:t>http://agilemanifesto.org/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3244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Especially</a:t>
            </a:r>
            <a:r>
              <a:rPr lang="en-US" baseline="0" dirty="0" smtClean="0"/>
              <a:t> when iterating – dynamic and emergent design may need the “assist”.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112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0" lang="en-US" sz="12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Agile Manifesto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lang="en-US" sz="1200" i="1" dirty="0" smtClean="0"/>
              <a:t>http://agilemanifesto.org/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170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Customers can describe/show problems, but may</a:t>
            </a:r>
            <a:r>
              <a:rPr lang="en-US" baseline="0" dirty="0" smtClean="0"/>
              <a:t> not know solutions or delights!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380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0" lang="en-US" sz="12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Agile Manifesto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lang="en-US" sz="1200" i="1" dirty="0" smtClean="0"/>
              <a:t>http://agilemanifesto.org/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9071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2621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490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257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About Dalene</a:t>
            </a:r>
          </a:p>
          <a:p>
            <a:endParaRPr lang="en-US" dirty="0" smtClean="0"/>
          </a:p>
          <a:p>
            <a:r>
              <a:rPr lang="en-US" dirty="0" smtClean="0"/>
              <a:t>By nature – prefer concrete, routine, fixed, black-n-white</a:t>
            </a:r>
            <a:r>
              <a:rPr lang="en-US" baseline="0" dirty="0" smtClean="0"/>
              <a:t> answers (first born, German, Math &amp; Music education)</a:t>
            </a:r>
          </a:p>
          <a:p>
            <a:r>
              <a:rPr lang="en-US" baseline="0" dirty="0" smtClean="0"/>
              <a:t>By nurture – change presents opportunity, agility allows adaptation, growth-mindset brings greater comfort (“OK with gray”)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Rec</a:t>
            </a:r>
            <a:r>
              <a:rPr lang="en-US" baseline="0" dirty="0" smtClean="0"/>
              <a:t> Read: Switch: How to Change Things When Change Is Hard, Heath Brothers (fixed-mindset/growth-mindset relationship to success)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15+ years PM, found my home in PO – perfect blend of biz &amp; tech, focus on execution</a:t>
            </a:r>
          </a:p>
          <a:p>
            <a:r>
              <a:rPr lang="en-US" baseline="0" dirty="0" smtClean="0"/>
              <a:t>Found my culture at Getty – Lean/Agile “for real” (not dabbling like previous companies – just ceremonies) – free to fail to innovate, reward for </a:t>
            </a:r>
            <a:r>
              <a:rPr lang="en-US" baseline="0" dirty="0" err="1" smtClean="0"/>
              <a:t>collab</a:t>
            </a:r>
            <a:r>
              <a:rPr lang="en-US" baseline="0" dirty="0" smtClean="0"/>
              <a:t>. over individual contrib.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60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20</a:t>
            </a:r>
            <a:r>
              <a:rPr lang="en-US" baseline="30000" dirty="0" smtClean="0"/>
              <a:t>th</a:t>
            </a:r>
            <a:r>
              <a:rPr lang="en-US" dirty="0" smtClean="0"/>
              <a:t> Anniversary</a:t>
            </a:r>
          </a:p>
          <a:p>
            <a:r>
              <a:rPr lang="en-US" dirty="0" smtClean="0"/>
              <a:t>Creative (Premium Stock) + Editorial (News, Sports, Entertainment,</a:t>
            </a:r>
            <a:r>
              <a:rPr lang="en-US" baseline="0" dirty="0" smtClean="0"/>
              <a:t> Archival) + Video + Music</a:t>
            </a:r>
          </a:p>
          <a:p>
            <a:r>
              <a:rPr lang="en-US" baseline="0" dirty="0" smtClean="0"/>
              <a:t>iStock (</a:t>
            </a:r>
            <a:r>
              <a:rPr lang="en-US" baseline="0" dirty="0" err="1" smtClean="0"/>
              <a:t>midStock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Mobile Apps</a:t>
            </a:r>
          </a:p>
          <a:p>
            <a:r>
              <a:rPr lang="en-US" baseline="0" dirty="0" smtClean="0"/>
              <a:t>APIs</a:t>
            </a:r>
          </a:p>
          <a:p>
            <a:r>
              <a:rPr lang="en-US" baseline="0" dirty="0" smtClean="0"/>
              <a:t>MMS</a:t>
            </a:r>
          </a:p>
          <a:p>
            <a:endParaRPr lang="en-US" baseline="0" dirty="0" smtClean="0"/>
          </a:p>
          <a:p>
            <a:r>
              <a:rPr lang="en-US" baseline="0" dirty="0" smtClean="0"/>
              <a:t>Global (20+ offices worldwide)</a:t>
            </a:r>
          </a:p>
          <a:p>
            <a:r>
              <a:rPr lang="en-US" baseline="0" dirty="0" smtClean="0"/>
              <a:t>5 Tech centers (Seattle, Calgary, Madison, NYC, Tel Aviv)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34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with principles</a:t>
            </a:r>
            <a:r>
              <a:rPr lang="en-US" baseline="0" dirty="0" smtClean="0"/>
              <a:t> (understanding WHY we approach technology the way we do).</a:t>
            </a:r>
          </a:p>
          <a:p>
            <a:r>
              <a:rPr lang="en-US" dirty="0" smtClean="0"/>
              <a:t>Principles are</a:t>
            </a:r>
            <a:r>
              <a:rPr lang="en-US" baseline="0" dirty="0" smtClean="0"/>
              <a:t> the foundation (framework) – the building blocks for methods, practices and processes.</a:t>
            </a:r>
          </a:p>
          <a:p>
            <a:r>
              <a:rPr lang="en-US" baseline="0" dirty="0" smtClean="0"/>
              <a:t>*While some principles may be more important than others, they are more or less fixed.</a:t>
            </a:r>
          </a:p>
          <a:p>
            <a:r>
              <a:rPr lang="en-US" b="1" baseline="0" dirty="0" smtClean="0"/>
              <a:t>*Methods, are libraries from which Practices can be pulled, and can be revised with experience.</a:t>
            </a:r>
          </a:p>
          <a:p>
            <a:r>
              <a:rPr lang="en-US" baseline="0" dirty="0" smtClean="0"/>
              <a:t>*Practices can be adapted on-the-fly.</a:t>
            </a:r>
          </a:p>
          <a:p>
            <a:r>
              <a:rPr lang="en-US" baseline="0" dirty="0" smtClean="0"/>
              <a:t>*Processes are “helps”, shouldn’t override thinking – being deliberate.</a:t>
            </a:r>
          </a:p>
          <a:p>
            <a:endParaRPr lang="en-US" baseline="0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Be Reasonable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- Do not blindly follow these because someone told you to...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- Understand why you are doing something and use YOUR best judgment on when to/not to apply</a:t>
            </a:r>
          </a:p>
          <a:p>
            <a:endParaRPr lang="en-US" baseline="0" dirty="0" smtClean="0"/>
          </a:p>
          <a:p>
            <a:r>
              <a:rPr lang="en-US" baseline="0" dirty="0" smtClean="0"/>
              <a:t>Origins of Principles of SW Dev:  Agile, Lean, Flow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Example: Principle – Manage work in progress, </a:t>
            </a:r>
            <a:r>
              <a:rPr lang="en-US" i="1" baseline="0" dirty="0" smtClean="0"/>
              <a:t>Method – Scrum/Kanban</a:t>
            </a:r>
            <a:r>
              <a:rPr lang="en-US" baseline="0" dirty="0" smtClean="0"/>
              <a:t>, Practice – Iteration planning/Kanban queues with WIP limits/Track velocity/</a:t>
            </a:r>
            <a:r>
              <a:rPr lang="en-US" baseline="0" dirty="0" err="1" smtClean="0"/>
              <a:t>burndown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7D5B8A-94B8-4DA2-9CFE-3E19E5A22A6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149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u="sng" dirty="0" smtClean="0"/>
              <a:t>The Lean Mindset</a:t>
            </a:r>
            <a:r>
              <a:rPr lang="en-US" sz="1200" dirty="0" smtClean="0"/>
              <a:t>, </a:t>
            </a:r>
            <a:r>
              <a:rPr lang="en-US" sz="1200" i="1" dirty="0" smtClean="0"/>
              <a:t>Mary &amp; Tom </a:t>
            </a:r>
            <a:r>
              <a:rPr lang="en-US" sz="1200" i="1" dirty="0" err="1" smtClean="0"/>
              <a:t>Poppendieck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11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0" lang="en-US" sz="1200" b="0" i="0" u="sng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Agile Manifesto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lang="en-US" sz="1200" i="1" dirty="0" smtClean="0"/>
              <a:t>http://agilemanifesto.org/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504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u="sng" dirty="0" smtClean="0"/>
              <a:t>The Principles of Product Development Flow</a:t>
            </a:r>
            <a:r>
              <a:rPr lang="en-US" u="none" dirty="0" smtClean="0"/>
              <a:t>, </a:t>
            </a:r>
            <a:r>
              <a:rPr lang="en-US" i="1" u="none" dirty="0" smtClean="0"/>
              <a:t>Donald </a:t>
            </a:r>
            <a:r>
              <a:rPr lang="en-US" i="1" u="none" dirty="0" err="1" smtClean="0"/>
              <a:t>Reinertsen</a:t>
            </a:r>
            <a:endParaRPr lang="en-US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E7D6D0-04E9-724F-86F3-F0ABB4125B70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6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hyperlink" Target="http://vimeo.com/gettyimages" TargetMode="External"/><Relationship Id="rId13" Type="http://schemas.openxmlformats.org/officeDocument/2006/relationships/image" Target="../media/image9.emf"/><Relationship Id="rId3" Type="http://schemas.openxmlformats.org/officeDocument/2006/relationships/image" Target="../media/image4.png"/><Relationship Id="rId7" Type="http://schemas.openxmlformats.org/officeDocument/2006/relationships/image" Target="../media/image6.emf"/><Relationship Id="rId12" Type="http://schemas.openxmlformats.org/officeDocument/2006/relationships/hyperlink" Target="http://www.youtube.com/user/gettyimages" TargetMode="External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hyperlink" Target="https://twitter.com/gettyimages" TargetMode="External"/><Relationship Id="rId11" Type="http://schemas.openxmlformats.org/officeDocument/2006/relationships/image" Target="../media/image8.png"/><Relationship Id="rId5" Type="http://schemas.openxmlformats.org/officeDocument/2006/relationships/image" Target="../media/image5.emf"/><Relationship Id="rId10" Type="http://schemas.openxmlformats.org/officeDocument/2006/relationships/hyperlink" Target="http://www.linkedin.com/company/getty-images" TargetMode="External"/><Relationship Id="rId4" Type="http://schemas.openxmlformats.org/officeDocument/2006/relationships/hyperlink" Target="https://www.facebook.com/gettyimages" TargetMode="External"/><Relationship Id="rId9" Type="http://schemas.openxmlformats.org/officeDocument/2006/relationships/image" Target="../media/image7.png"/><Relationship Id="rId1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311150" y="2593975"/>
            <a:ext cx="3784599" cy="1174750"/>
          </a:xfrm>
          <a:solidFill>
            <a:schemeClr val="tx1"/>
          </a:solidFill>
        </p:spPr>
        <p:txBody>
          <a:bodyPr anchor="t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3600" b="0" i="0" kern="1200" cap="all" baseline="0" dirty="0">
                <a:solidFill>
                  <a:schemeClr val="bg1"/>
                </a:solidFill>
                <a:latin typeface="Lubalin Graph GI Demi"/>
                <a:ea typeface="+mj-ea"/>
                <a:cs typeface="Lubalin Graph GI Demi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311151" y="3870325"/>
            <a:ext cx="3784599" cy="558524"/>
          </a:xfrm>
          <a:solidFill>
            <a:srgbClr val="000000"/>
          </a:solidFill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2800" b="0" i="0" kern="1200" dirty="0">
                <a:solidFill>
                  <a:schemeClr val="bg1"/>
                </a:solidFill>
                <a:latin typeface="Lubalin Graph GI Medium"/>
                <a:ea typeface="+mj-ea"/>
                <a:cs typeface="Lubalin Graph GI Dem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pic>
        <p:nvPicPr>
          <p:cNvPr id="7" name="Picture 6" descr="Getty_Images_medium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61474"/>
          <a:stretch/>
        </p:blipFill>
        <p:spPr>
          <a:xfrm>
            <a:off x="7702568" y="315497"/>
            <a:ext cx="10826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815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 descr="Getty_Images_medium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61474"/>
          <a:stretch/>
        </p:blipFill>
        <p:spPr>
          <a:xfrm>
            <a:off x="7702568" y="315497"/>
            <a:ext cx="10826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944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00021" y="804336"/>
            <a:ext cx="4187451" cy="97045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606925" y="0"/>
            <a:ext cx="4537075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3"/>
          </p:nvPr>
        </p:nvSpPr>
        <p:spPr>
          <a:xfrm>
            <a:off x="188914" y="1848019"/>
            <a:ext cx="4198558" cy="441263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0" indent="0"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52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/>
          <a:lstStyle/>
          <a:p>
            <a:fld id="{9DCDEA4F-0627-4EB4-9CD3-8CD86CD557EE}" type="datetime1">
              <a:rPr lang="en-US" smtClean="0"/>
              <a:t>3/24/2015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00B34-DBC8-418F-BB1F-CA2D92BCF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115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11150" y="2593975"/>
            <a:ext cx="3784599" cy="1174750"/>
          </a:xfrm>
          <a:solidFill>
            <a:schemeClr val="bg1"/>
          </a:solidFill>
        </p:spPr>
        <p:txBody>
          <a:bodyPr anchor="t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3600" b="0" i="0" kern="1200" cap="all" baseline="0" dirty="0">
                <a:solidFill>
                  <a:srgbClr val="000000"/>
                </a:solidFill>
                <a:latin typeface="Lubalin Graph GI Demi"/>
                <a:ea typeface="+mj-ea"/>
                <a:cs typeface="Lubalin Graph GI Demi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11151" y="3870325"/>
            <a:ext cx="3784599" cy="558524"/>
          </a:xfr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2800" b="0" i="0" kern="1200" dirty="0">
                <a:solidFill>
                  <a:srgbClr val="000000"/>
                </a:solidFill>
                <a:latin typeface="Lubalin Graph GI Medium"/>
                <a:ea typeface="+mj-ea"/>
                <a:cs typeface="Lubalin Graph GI Dem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pic>
        <p:nvPicPr>
          <p:cNvPr id="31" name="Picture 30" descr="logo-white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93964" y="306332"/>
            <a:ext cx="1091279" cy="23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471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11150" y="2593975"/>
            <a:ext cx="3784599" cy="1174750"/>
          </a:xfrm>
          <a:solidFill>
            <a:schemeClr val="accent1"/>
          </a:solidFill>
        </p:spPr>
        <p:txBody>
          <a:bodyPr anchor="t"/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3600" b="0" i="0" kern="1200" cap="all" baseline="0" dirty="0">
                <a:solidFill>
                  <a:schemeClr val="bg1"/>
                </a:solidFill>
                <a:latin typeface="Lubalin Graph GI Demi"/>
                <a:ea typeface="+mj-ea"/>
                <a:cs typeface="Lubalin Graph GI Demi"/>
              </a:defRPr>
            </a:lvl1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11151" y="3870325"/>
            <a:ext cx="3784599" cy="558524"/>
          </a:xfrm>
          <a:solidFill>
            <a:schemeClr val="accent1"/>
          </a:solidFill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2800" b="0" i="0" kern="1200" dirty="0">
                <a:solidFill>
                  <a:schemeClr val="bg1"/>
                </a:solidFill>
                <a:latin typeface="Lubalin Graph GI Medium"/>
                <a:ea typeface="+mj-ea"/>
                <a:cs typeface="Lubalin Graph GI Demi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en-US" dirty="0"/>
          </a:p>
        </p:txBody>
      </p:sp>
      <p:pic>
        <p:nvPicPr>
          <p:cNvPr id="6" name="Picture 5" descr="Getty_Images_medium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61474"/>
          <a:stretch/>
        </p:blipFill>
        <p:spPr>
          <a:xfrm>
            <a:off x="7702568" y="315497"/>
            <a:ext cx="10826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630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200022" y="1587499"/>
            <a:ext cx="8229600" cy="4673153"/>
          </a:xfrm>
        </p:spPr>
        <p:txBody>
          <a:bodyPr>
            <a:normAutofit/>
          </a:bodyPr>
          <a:lstStyle>
            <a:lvl1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1pPr>
            <a:lvl2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2pPr>
            <a:lvl3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3pPr>
            <a:lvl4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4pPr>
            <a:lvl5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Getty_Images_medium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61474"/>
          <a:stretch/>
        </p:blipFill>
        <p:spPr>
          <a:xfrm>
            <a:off x="7702568" y="315497"/>
            <a:ext cx="10826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985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00021" y="804336"/>
            <a:ext cx="4187451" cy="97045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606925" y="0"/>
            <a:ext cx="4537075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8"/>
          <p:cNvSpPr>
            <a:spLocks noGrp="1"/>
          </p:cNvSpPr>
          <p:nvPr>
            <p:ph sz="quarter" idx="13"/>
          </p:nvPr>
        </p:nvSpPr>
        <p:spPr>
          <a:xfrm>
            <a:off x="188914" y="1848019"/>
            <a:ext cx="4198558" cy="441263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0" indent="0"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52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96850" y="1587499"/>
            <a:ext cx="4410075" cy="467315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0" indent="0"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733925" y="1587499"/>
            <a:ext cx="4219575" cy="4673153"/>
          </a:xfrm>
        </p:spPr>
        <p:txBody>
          <a:bodyPr>
            <a:normAutofit/>
          </a:bodyPr>
          <a:lstStyle>
            <a:lvl1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1pPr>
            <a:lvl2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2pPr>
            <a:lvl3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3pPr>
            <a:lvl4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4pPr>
            <a:lvl5pPr marL="228600" indent="-228600">
              <a:buFont typeface="Arial"/>
              <a:buChar char="•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Getty_Images_medium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61474"/>
          <a:stretch/>
        </p:blipFill>
        <p:spPr>
          <a:xfrm>
            <a:off x="7702568" y="315497"/>
            <a:ext cx="10826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423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>
            <a:spLocks/>
          </p:cNvSpPr>
          <p:nvPr userDrawn="1"/>
        </p:nvSpPr>
        <p:spPr>
          <a:xfrm>
            <a:off x="310896" y="1709738"/>
            <a:ext cx="2185416" cy="585216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i="0" kern="1200">
                <a:solidFill>
                  <a:schemeClr val="bg1"/>
                </a:solidFill>
                <a:latin typeface="Lubalin Graph GI Demi"/>
                <a:ea typeface="+mj-ea"/>
                <a:cs typeface="Lubalin"/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310896" y="2870796"/>
            <a:ext cx="7961234" cy="404476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600"/>
              </a:spcAft>
              <a:buNone/>
              <a:defRPr sz="2400">
                <a:latin typeface="Lubalin Graph GI Demi"/>
                <a:cs typeface="Lubalin Graph GI Demi"/>
              </a:defRPr>
            </a:lvl1pPr>
            <a:lvl2pPr marL="0" indent="0">
              <a:spcAft>
                <a:spcPts val="1800"/>
              </a:spcAft>
              <a:buNone/>
              <a:defRPr sz="1800"/>
            </a:lvl2pPr>
            <a:lvl3pPr marL="0" indent="0">
              <a:spcAft>
                <a:spcPts val="1800"/>
              </a:spcAft>
              <a:buNone/>
              <a:defRPr sz="2000" baseline="0"/>
            </a:lvl3pPr>
            <a:lvl4pPr marL="0" indent="0">
              <a:buNone/>
              <a:defRPr sz="20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 smtClean="0"/>
              <a:t>Click to edit representative name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310896" y="2546350"/>
            <a:ext cx="1073150" cy="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9250" y="3765033"/>
            <a:ext cx="328871" cy="24181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24" y="4224263"/>
            <a:ext cx="94074" cy="275339"/>
          </a:xfrm>
          <a:prstGeom prst="rect">
            <a:avLst/>
          </a:prstGeom>
        </p:spPr>
      </p:pic>
      <p:sp>
        <p:nvSpPr>
          <p:cNvPr id="13" name="Content Placeholder 12"/>
          <p:cNvSpPr>
            <a:spLocks noGrp="1"/>
          </p:cNvSpPr>
          <p:nvPr>
            <p:ph sz="quarter" idx="17" hasCustomPrompt="1"/>
          </p:nvPr>
        </p:nvSpPr>
        <p:spPr>
          <a:xfrm>
            <a:off x="310896" y="3275272"/>
            <a:ext cx="7961234" cy="355600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800">
                <a:latin typeface="Lubalin Graph GI Medium"/>
                <a:cs typeface="Lubalin Graph GI Medium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Representative Title</a:t>
            </a:r>
          </a:p>
        </p:txBody>
      </p:sp>
      <p:sp>
        <p:nvSpPr>
          <p:cNvPr id="14" name="Content Placeholder 12"/>
          <p:cNvSpPr>
            <a:spLocks noGrp="1"/>
          </p:cNvSpPr>
          <p:nvPr>
            <p:ph sz="quarter" idx="18" hasCustomPrompt="1"/>
          </p:nvPr>
        </p:nvSpPr>
        <p:spPr>
          <a:xfrm>
            <a:off x="872372" y="3750673"/>
            <a:ext cx="7046832" cy="355600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2000">
                <a:latin typeface="Lubalin Graph GI Medium"/>
                <a:cs typeface="Lubalin Graph GI Medium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email</a:t>
            </a:r>
          </a:p>
        </p:txBody>
      </p:sp>
      <p:sp>
        <p:nvSpPr>
          <p:cNvPr id="15" name="Content Placeholder 12"/>
          <p:cNvSpPr>
            <a:spLocks noGrp="1"/>
          </p:cNvSpPr>
          <p:nvPr>
            <p:ph sz="quarter" idx="19" hasCustomPrompt="1"/>
          </p:nvPr>
        </p:nvSpPr>
        <p:spPr>
          <a:xfrm>
            <a:off x="872372" y="4231635"/>
            <a:ext cx="7046832" cy="355600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2000">
                <a:latin typeface="Lubalin Graph GI Medium"/>
                <a:cs typeface="Lubalin Graph GI Medium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add phone number</a:t>
            </a:r>
          </a:p>
        </p:txBody>
      </p:sp>
      <p:pic>
        <p:nvPicPr>
          <p:cNvPr id="16" name="Picture 15">
            <a:hlinkClick r:id="rId4"/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1150" y="5161423"/>
            <a:ext cx="473961" cy="357889"/>
          </a:xfrm>
          <a:prstGeom prst="rect">
            <a:avLst/>
          </a:prstGeom>
        </p:spPr>
      </p:pic>
      <p:pic>
        <p:nvPicPr>
          <p:cNvPr id="17" name="Picture 16">
            <a:hlinkClick r:id="rId6"/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84794" y="5200113"/>
            <a:ext cx="415925" cy="280508"/>
          </a:xfrm>
          <a:prstGeom prst="rect">
            <a:avLst/>
          </a:prstGeom>
        </p:spPr>
      </p:pic>
      <p:pic>
        <p:nvPicPr>
          <p:cNvPr id="18" name="Picture 17">
            <a:hlinkClick r:id="rId8"/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578" y="5116424"/>
            <a:ext cx="746478" cy="447887"/>
          </a:xfrm>
          <a:prstGeom prst="rect">
            <a:avLst/>
          </a:prstGeom>
        </p:spPr>
      </p:pic>
      <p:pic>
        <p:nvPicPr>
          <p:cNvPr id="19" name="Picture 18">
            <a:hlinkClick r:id="rId10"/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916" y="5155159"/>
            <a:ext cx="371651" cy="370416"/>
          </a:xfrm>
          <a:prstGeom prst="rect">
            <a:avLst/>
          </a:prstGeom>
        </p:spPr>
      </p:pic>
      <p:pic>
        <p:nvPicPr>
          <p:cNvPr id="21" name="Picture 20">
            <a:hlinkClick r:id="rId12"/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3524250" y="5206954"/>
            <a:ext cx="667065" cy="266826"/>
          </a:xfrm>
          <a:prstGeom prst="rect">
            <a:avLst/>
          </a:prstGeom>
        </p:spPr>
      </p:pic>
      <p:pic>
        <p:nvPicPr>
          <p:cNvPr id="22" name="Picture 21" descr="Getty_Images_medium.eps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61474"/>
          <a:stretch/>
        </p:blipFill>
        <p:spPr>
          <a:xfrm>
            <a:off x="7702568" y="315497"/>
            <a:ext cx="10826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354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red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196851" y="1587500"/>
            <a:ext cx="8756650" cy="3759200"/>
          </a:xfrm>
        </p:spPr>
        <p:txBody>
          <a:bodyPr numCol="2">
            <a:normAutofit/>
          </a:bodyPr>
          <a:lstStyle>
            <a:lvl1pPr marL="0" indent="0">
              <a:spcAft>
                <a:spcPts val="600"/>
              </a:spcAft>
              <a:buFontTx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Aft>
                <a:spcPts val="600"/>
              </a:spcAft>
              <a:buFontTx/>
              <a:buNone/>
              <a:defRPr sz="1400">
                <a:solidFill>
                  <a:schemeClr val="tx1"/>
                </a:solidFill>
              </a:defRPr>
            </a:lvl2pPr>
            <a:lvl3pPr marL="0" indent="0">
              <a:spcAft>
                <a:spcPts val="600"/>
              </a:spcAft>
              <a:buFontTx/>
              <a:buNone/>
              <a:defRPr sz="1400">
                <a:solidFill>
                  <a:schemeClr val="tx1"/>
                </a:solidFill>
              </a:defRPr>
            </a:lvl3pPr>
            <a:lvl4pPr marL="0" indent="0">
              <a:spcAft>
                <a:spcPts val="600"/>
              </a:spcAft>
              <a:buFontTx/>
              <a:buNone/>
              <a:defRPr sz="1400">
                <a:solidFill>
                  <a:schemeClr val="tx1"/>
                </a:solidFill>
              </a:defRPr>
            </a:lvl4pPr>
            <a:lvl5pPr marL="0" indent="0">
              <a:spcAft>
                <a:spcPts val="600"/>
              </a:spcAft>
              <a:buFontTx/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 descr="Getty_Images_medium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61474"/>
          <a:stretch/>
        </p:blipFill>
        <p:spPr>
          <a:xfrm>
            <a:off x="7702568" y="315497"/>
            <a:ext cx="10826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71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 descr="Getty_Images_medium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 b="61474"/>
          <a:stretch/>
        </p:blipFill>
        <p:spPr>
          <a:xfrm>
            <a:off x="7702568" y="315497"/>
            <a:ext cx="1082675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294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0021" y="804337"/>
            <a:ext cx="8229600" cy="63499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0021" y="1603899"/>
            <a:ext cx="8229600" cy="4656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601739" y="6260653"/>
            <a:ext cx="3721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356F2C55-3513-4626-93DE-FB6F0EB5F91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991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i="0" kern="1200">
          <a:solidFill>
            <a:schemeClr val="tx1"/>
          </a:solidFill>
          <a:latin typeface="Lubalin Graph GI Demi"/>
          <a:ea typeface="+mj-ea"/>
          <a:cs typeface="Lubalin"/>
        </a:defRPr>
      </a:lvl1pPr>
    </p:titleStyle>
    <p:bodyStyle>
      <a:lvl1pPr marL="171450" indent="-171450" algn="l" defTabSz="4572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Clr>
          <a:schemeClr val="tx1"/>
        </a:buClr>
        <a:buFont typeface="Arial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Helvetica Neue GI Roman"/>
          <a:ea typeface="+mn-ea"/>
          <a:cs typeface="Trebuchet MS"/>
        </a:defRPr>
      </a:lvl1pPr>
      <a:lvl2pPr marL="742950" indent="-285750" algn="l" defTabSz="4572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Clr>
          <a:schemeClr val="tx1"/>
        </a:buClr>
        <a:buFont typeface="Arial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Helvetica Neue GI Roman"/>
          <a:ea typeface="+mn-ea"/>
          <a:cs typeface="Trebuchet MS"/>
        </a:defRPr>
      </a:lvl2pPr>
      <a:lvl3pPr marL="1143000" indent="-228600" algn="l" defTabSz="4572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Clr>
          <a:schemeClr val="tx1"/>
        </a:buClr>
        <a:buFont typeface="Arial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Helvetica Neue GI Roman"/>
          <a:ea typeface="+mn-ea"/>
          <a:cs typeface="Trebuchet MS"/>
        </a:defRPr>
      </a:lvl3pPr>
      <a:lvl4pPr marL="1600200" indent="-228600" algn="l" defTabSz="4572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Clr>
          <a:schemeClr val="tx1"/>
        </a:buClr>
        <a:buFont typeface="Arial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Helvetica Neue GI Roman"/>
          <a:ea typeface="+mn-ea"/>
          <a:cs typeface="Trebuchet MS"/>
        </a:defRPr>
      </a:lvl4pPr>
      <a:lvl5pPr marL="2057400" indent="-228600" algn="l" defTabSz="4572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Clr>
          <a:schemeClr val="tx1"/>
        </a:buClr>
        <a:buFont typeface="Arial"/>
        <a:buChar char="»"/>
        <a:defRPr sz="1400" kern="1200">
          <a:solidFill>
            <a:schemeClr val="tx1">
              <a:lumMod val="85000"/>
              <a:lumOff val="15000"/>
            </a:schemeClr>
          </a:solidFill>
          <a:latin typeface="Helvetica Neue GI Roman"/>
          <a:ea typeface="+mn-ea"/>
          <a:cs typeface="Trebuchet M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14467" y="3770722"/>
            <a:ext cx="3365302" cy="1866508"/>
          </a:xfrm>
        </p:spPr>
        <p:txBody>
          <a:bodyPr anchor="ctr"/>
          <a:lstStyle/>
          <a:p>
            <a:pPr algn="ctr"/>
            <a:r>
              <a:rPr lang="en-US" sz="4000" dirty="0" smtClean="0"/>
              <a:t>Are you Lean-Agile . . 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5630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Agile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 lIns="91440"/>
          <a:lstStyle/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</a:pPr>
            <a:r>
              <a:rPr lang="en-US" sz="2300" b="1" dirty="0" smtClean="0">
                <a:solidFill>
                  <a:schemeClr val="tx2"/>
                </a:solidFill>
              </a:rPr>
              <a:t>Prefer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Individuals and interactions</a:t>
            </a:r>
            <a:endParaRPr lang="en-US" sz="2000" dirty="0" smtClean="0">
              <a:solidFill>
                <a:schemeClr val="tx2"/>
              </a:solidFill>
            </a:endParaRP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Working software</a:t>
            </a:r>
            <a:endParaRPr lang="en-US" sz="2000" dirty="0" smtClean="0">
              <a:solidFill>
                <a:schemeClr val="tx2"/>
              </a:solidFill>
            </a:endParaRP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Customer collaboration</a:t>
            </a:r>
            <a:endParaRPr lang="en-US" sz="2000" dirty="0" smtClean="0">
              <a:solidFill>
                <a:schemeClr val="tx2"/>
              </a:solidFill>
            </a:endParaRP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Responding to change</a:t>
            </a:r>
            <a:endParaRPr lang="en-US" sz="2300" dirty="0" smtClean="0">
              <a:solidFill>
                <a:schemeClr val="tx2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None/>
            </a:pPr>
            <a:r>
              <a:rPr lang="en-US" sz="2300" dirty="0" smtClean="0">
                <a:solidFill>
                  <a:schemeClr val="tx2"/>
                </a:solidFill>
              </a:rPr>
              <a:t>Over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processes and tools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comprehensive documentation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contract negotiation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following a plan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Flow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The Economic View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Managing Queues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Exploiting Variability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Reducing Batch Size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Applying WIP Constraints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Controlling Flow Under Uncertainty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Using Fast Feedback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Achieving Decentralized Control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332" y="804336"/>
            <a:ext cx="4187451" cy="970459"/>
          </a:xfrm>
        </p:spPr>
        <p:txBody>
          <a:bodyPr/>
          <a:lstStyle/>
          <a:p>
            <a:r>
              <a:rPr lang="en-US" dirty="0" smtClean="0"/>
              <a:t>   </a:t>
            </a:r>
            <a:r>
              <a:rPr lang="en-US" dirty="0" smtClean="0"/>
              <a:t>“Fat” Pitfalls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775332" y="1848020"/>
            <a:ext cx="4198558" cy="4412633"/>
          </a:xfrm>
        </p:spPr>
        <p:txBody>
          <a:bodyPr>
            <a:normAutofit/>
          </a:bodyPr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</a:t>
            </a:r>
            <a:r>
              <a:rPr lang="en-US" sz="2300" b="1" dirty="0" smtClean="0">
                <a:solidFill>
                  <a:schemeClr val="tx2"/>
                </a:solidFill>
              </a:rPr>
              <a:t>the Whole</a:t>
            </a:r>
            <a:endParaRPr lang="en-US" sz="2300" b="1" dirty="0" smtClean="0">
              <a:solidFill>
                <a:srgbClr val="FF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775332" y="1848020"/>
            <a:ext cx="4198558" cy="4412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1pPr>
            <a:lvl2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2pPr>
            <a:lvl3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3pPr>
            <a:lvl4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4pPr>
            <a:lvl5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the </a:t>
            </a:r>
            <a:r>
              <a:rPr lang="en-US" sz="2300" b="1" dirty="0" smtClean="0">
                <a:solidFill>
                  <a:srgbClr val="FF0000"/>
                </a:solidFill>
              </a:rPr>
              <a:t>Team</a:t>
            </a:r>
            <a:endParaRPr lang="en-US" sz="2300" b="1" dirty="0" smtClean="0">
              <a:solidFill>
                <a:srgbClr val="FF0000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75130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332" y="804336"/>
            <a:ext cx="4187451" cy="970459"/>
          </a:xfrm>
        </p:spPr>
        <p:txBody>
          <a:bodyPr/>
          <a:lstStyle/>
          <a:p>
            <a:r>
              <a:rPr lang="en-US" dirty="0" smtClean="0"/>
              <a:t>   </a:t>
            </a:r>
            <a:r>
              <a:rPr lang="en-US" dirty="0" smtClean="0"/>
              <a:t>“Fat” Pitfalls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775332" y="1848020"/>
            <a:ext cx="4198558" cy="4412633"/>
          </a:xfrm>
        </p:spPr>
        <p:txBody>
          <a:bodyPr>
            <a:normAutofit/>
          </a:bodyPr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</a:t>
            </a:r>
            <a:r>
              <a:rPr lang="en-US" sz="2300" b="1" dirty="0" smtClean="0">
                <a:solidFill>
                  <a:schemeClr val="tx2"/>
                </a:solidFill>
              </a:rPr>
              <a:t>the Whole</a:t>
            </a:r>
            <a:endParaRPr lang="en-US" sz="2300" b="1" dirty="0" smtClean="0">
              <a:solidFill>
                <a:srgbClr val="FF0000"/>
              </a:solidFill>
            </a:endParaRP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Focus on </a:t>
            </a:r>
            <a:r>
              <a:rPr lang="en-US" sz="2300" b="1" dirty="0" smtClean="0">
                <a:solidFill>
                  <a:schemeClr val="tx2"/>
                </a:solidFill>
              </a:rPr>
              <a:t>Customers</a:t>
            </a:r>
            <a:endParaRPr lang="en-US" sz="2300" b="1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775332" y="1849958"/>
            <a:ext cx="4198558" cy="4412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1pPr>
            <a:lvl2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2pPr>
            <a:lvl3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3pPr>
            <a:lvl4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4pPr>
            <a:lvl5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the </a:t>
            </a:r>
            <a:r>
              <a:rPr lang="en-US" sz="2300" b="1" dirty="0">
                <a:solidFill>
                  <a:schemeClr val="tx2"/>
                </a:solidFill>
              </a:rPr>
              <a:t>Whole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Focus on </a:t>
            </a:r>
            <a:r>
              <a:rPr lang="en-US" sz="2300" b="1" dirty="0" smtClean="0">
                <a:solidFill>
                  <a:srgbClr val="FF0000"/>
                </a:solidFill>
              </a:rPr>
              <a:t>Requirements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75356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62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332" y="804336"/>
            <a:ext cx="4187451" cy="970459"/>
          </a:xfrm>
        </p:spPr>
        <p:txBody>
          <a:bodyPr/>
          <a:lstStyle/>
          <a:p>
            <a:r>
              <a:rPr lang="en-US" dirty="0" smtClean="0"/>
              <a:t>   </a:t>
            </a:r>
            <a:r>
              <a:rPr lang="en-US" dirty="0" smtClean="0"/>
              <a:t>“Fat” Pitfalls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775332" y="1848020"/>
            <a:ext cx="4198558" cy="4412633"/>
          </a:xfrm>
        </p:spPr>
        <p:txBody>
          <a:bodyPr>
            <a:normAutofit/>
          </a:bodyPr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</a:t>
            </a:r>
            <a:r>
              <a:rPr lang="en-US" sz="2300" b="1" dirty="0" smtClean="0">
                <a:solidFill>
                  <a:schemeClr val="tx2"/>
                </a:solidFill>
              </a:rPr>
              <a:t>the Whole</a:t>
            </a:r>
            <a:endParaRPr lang="en-US" sz="2300" b="1" dirty="0" smtClean="0">
              <a:solidFill>
                <a:srgbClr val="FF0000"/>
              </a:solidFill>
            </a:endParaRP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Focus on </a:t>
            </a:r>
            <a:r>
              <a:rPr lang="en-US" sz="2300" b="1" dirty="0" smtClean="0">
                <a:solidFill>
                  <a:schemeClr val="tx2"/>
                </a:solidFill>
              </a:rPr>
              <a:t>Customers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Eliminate Waste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764225" y="1848020"/>
            <a:ext cx="4198558" cy="4412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1pPr>
            <a:lvl2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2pPr>
            <a:lvl3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3pPr>
            <a:lvl4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4pPr>
            <a:lvl5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the </a:t>
            </a:r>
            <a:r>
              <a:rPr lang="en-US" sz="2300" b="1" dirty="0">
                <a:solidFill>
                  <a:schemeClr val="tx2"/>
                </a:solidFill>
              </a:rPr>
              <a:t>Whole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Focus on Customers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Eliminate </a:t>
            </a:r>
            <a:r>
              <a:rPr lang="en-US" sz="2300" b="1" dirty="0" smtClean="0">
                <a:solidFill>
                  <a:srgbClr val="FF0000"/>
                </a:solidFill>
              </a:rPr>
              <a:t>Implementation </a:t>
            </a:r>
            <a:r>
              <a:rPr lang="en-US" sz="2300" b="1" dirty="0" smtClean="0">
                <a:solidFill>
                  <a:schemeClr val="tx2"/>
                </a:solidFill>
              </a:rPr>
              <a:t>Waste</a:t>
            </a:r>
            <a:endParaRPr lang="en-US" sz="2300" b="1" dirty="0">
              <a:solidFill>
                <a:schemeClr val="tx2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854393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44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332" y="804336"/>
            <a:ext cx="4187451" cy="970459"/>
          </a:xfrm>
        </p:spPr>
        <p:txBody>
          <a:bodyPr/>
          <a:lstStyle/>
          <a:p>
            <a:r>
              <a:rPr lang="en-US" dirty="0" smtClean="0"/>
              <a:t>   </a:t>
            </a:r>
            <a:r>
              <a:rPr lang="en-US" dirty="0" smtClean="0"/>
              <a:t>“Fat” Pitfalls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775332" y="1848020"/>
            <a:ext cx="4198558" cy="4412633"/>
          </a:xfrm>
        </p:spPr>
        <p:txBody>
          <a:bodyPr>
            <a:normAutofit/>
          </a:bodyPr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</a:t>
            </a:r>
            <a:r>
              <a:rPr lang="en-US" sz="2300" b="1" dirty="0" smtClean="0">
                <a:solidFill>
                  <a:schemeClr val="tx2"/>
                </a:solidFill>
              </a:rPr>
              <a:t>the Whole</a:t>
            </a:r>
            <a:endParaRPr lang="en-US" sz="2300" b="1" dirty="0" smtClean="0">
              <a:solidFill>
                <a:srgbClr val="FF0000"/>
              </a:solidFill>
            </a:endParaRP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Focus on </a:t>
            </a:r>
            <a:r>
              <a:rPr lang="en-US" sz="2300" b="1" dirty="0" smtClean="0">
                <a:solidFill>
                  <a:schemeClr val="tx2"/>
                </a:solidFill>
              </a:rPr>
              <a:t>Customers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Eliminate </a:t>
            </a:r>
            <a:r>
              <a:rPr lang="en-US" sz="2300" b="1" dirty="0" smtClean="0">
                <a:solidFill>
                  <a:schemeClr val="tx2"/>
                </a:solidFill>
              </a:rPr>
              <a:t>Waste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Learn </a:t>
            </a:r>
            <a:r>
              <a:rPr lang="en-US" sz="2300" b="1" dirty="0" smtClean="0">
                <a:solidFill>
                  <a:schemeClr val="tx2"/>
                </a:solidFill>
              </a:rPr>
              <a:t>First</a:t>
            </a:r>
            <a:endParaRPr lang="en-US" sz="2300" b="1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779021" y="1848020"/>
            <a:ext cx="4198558" cy="4412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1pPr>
            <a:lvl2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2pPr>
            <a:lvl3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3pPr>
            <a:lvl4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4pPr>
            <a:lvl5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the </a:t>
            </a:r>
            <a:r>
              <a:rPr lang="en-US" sz="2300" b="1" dirty="0">
                <a:solidFill>
                  <a:schemeClr val="tx2"/>
                </a:solidFill>
              </a:rPr>
              <a:t>Whole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Focus on Customers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Eliminate </a:t>
            </a:r>
            <a:r>
              <a:rPr lang="en-US" sz="2300" b="1" dirty="0" smtClean="0">
                <a:solidFill>
                  <a:schemeClr val="tx2"/>
                </a:solidFill>
              </a:rPr>
              <a:t>Waste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rgbClr val="FF0000"/>
                </a:solidFill>
              </a:rPr>
              <a:t>Assume</a:t>
            </a:r>
            <a:r>
              <a:rPr lang="en-US" sz="2300" b="1" dirty="0" smtClean="0">
                <a:solidFill>
                  <a:schemeClr val="tx2"/>
                </a:solidFill>
              </a:rPr>
              <a:t> First</a:t>
            </a:r>
            <a:endParaRPr lang="en-US" sz="2300" b="1" dirty="0">
              <a:solidFill>
                <a:schemeClr val="tx2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57330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 txBox="1">
            <a:spLocks/>
          </p:cNvSpPr>
          <p:nvPr/>
        </p:nvSpPr>
        <p:spPr>
          <a:xfrm>
            <a:off x="5769204" y="1913640"/>
            <a:ext cx="3063711" cy="1885361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lang="en-US" sz="3600" b="0" i="0" kern="1200" cap="all" baseline="0" dirty="0">
                <a:solidFill>
                  <a:schemeClr val="bg1"/>
                </a:solidFill>
                <a:latin typeface="Lubalin Graph GI Demi"/>
                <a:ea typeface="+mj-ea"/>
                <a:cs typeface="Lubalin Graph GI Demi"/>
              </a:defRPr>
            </a:lvl1pPr>
          </a:lstStyle>
          <a:p>
            <a:pPr algn="ctr"/>
            <a:r>
              <a:rPr lang="en-US" sz="4000" dirty="0" smtClean="0"/>
              <a:t>OR</a:t>
            </a:r>
          </a:p>
          <a:p>
            <a:pPr algn="ctr"/>
            <a:r>
              <a:rPr lang="en-US" sz="4000" dirty="0" smtClean="0"/>
              <a:t>Fat-Fixed?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8972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77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332" y="804336"/>
            <a:ext cx="4187451" cy="970459"/>
          </a:xfrm>
        </p:spPr>
        <p:txBody>
          <a:bodyPr/>
          <a:lstStyle/>
          <a:p>
            <a:r>
              <a:rPr lang="en-US" dirty="0" smtClean="0"/>
              <a:t>   </a:t>
            </a:r>
            <a:r>
              <a:rPr lang="en-US" dirty="0" smtClean="0"/>
              <a:t>“Fat” Pitfalls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775332" y="1848020"/>
            <a:ext cx="4198558" cy="4412633"/>
          </a:xfrm>
        </p:spPr>
        <p:txBody>
          <a:bodyPr>
            <a:normAutofit/>
          </a:bodyPr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Optimize the Whole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Focus on Customers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Eliminate Waste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>
                <a:solidFill>
                  <a:schemeClr val="tx2"/>
                </a:solidFill>
              </a:rPr>
              <a:t>Learn</a:t>
            </a:r>
            <a:r>
              <a:rPr lang="en-US" sz="2300" b="1" dirty="0" smtClean="0">
                <a:solidFill>
                  <a:srgbClr val="FF0000"/>
                </a:solidFill>
              </a:rPr>
              <a:t> </a:t>
            </a:r>
            <a:r>
              <a:rPr lang="en-US" sz="2300" b="1" dirty="0" smtClean="0">
                <a:solidFill>
                  <a:schemeClr val="tx2"/>
                </a:solidFill>
              </a:rPr>
              <a:t>First</a:t>
            </a:r>
            <a:endParaRPr lang="en-US" sz="2300" b="1" dirty="0">
              <a:solidFill>
                <a:schemeClr val="tx2"/>
              </a:solidFill>
            </a:endParaRP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Keep Getting Better</a:t>
            </a:r>
            <a:endParaRPr lang="en-US" sz="2300" b="1" dirty="0" smtClean="0">
              <a:solidFill>
                <a:srgbClr val="FF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" name="Content Placeholder 3"/>
          <p:cNvSpPr txBox="1">
            <a:spLocks/>
          </p:cNvSpPr>
          <p:nvPr/>
        </p:nvSpPr>
        <p:spPr>
          <a:xfrm>
            <a:off x="4775332" y="1848020"/>
            <a:ext cx="4198558" cy="4412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1pPr>
            <a:lvl2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2pPr>
            <a:lvl3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3pPr>
            <a:lvl4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4pPr>
            <a:lvl5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the Whole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Focus on Customers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Eliminate Waste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Learn</a:t>
            </a:r>
            <a:r>
              <a:rPr lang="en-US" sz="2300" b="1" dirty="0" smtClean="0">
                <a:solidFill>
                  <a:srgbClr val="FF0000"/>
                </a:solidFill>
              </a:rPr>
              <a:t> </a:t>
            </a:r>
            <a:r>
              <a:rPr lang="en-US" sz="2300" b="1" dirty="0" smtClean="0">
                <a:solidFill>
                  <a:schemeClr val="tx2"/>
                </a:solidFill>
              </a:rPr>
              <a:t>First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Keep </a:t>
            </a:r>
            <a:r>
              <a:rPr lang="en-US" sz="2300" b="1" dirty="0" smtClean="0">
                <a:solidFill>
                  <a:srgbClr val="FF0000"/>
                </a:solidFill>
              </a:rPr>
              <a:t>Repeating</a:t>
            </a:r>
            <a:endParaRPr lang="en-US" sz="2300" b="1" dirty="0" smtClean="0">
              <a:solidFill>
                <a:srgbClr val="FF0000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51806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950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</a:t>
            </a:r>
            <a:r>
              <a:rPr lang="en-US" dirty="0" smtClean="0"/>
              <a:t>“Fixed” Pitfalls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 lIns="91440"/>
          <a:lstStyle/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</a:pPr>
            <a:r>
              <a:rPr lang="en-US" sz="2300" b="1" dirty="0" smtClean="0">
                <a:solidFill>
                  <a:schemeClr val="tx2"/>
                </a:solidFill>
              </a:rPr>
              <a:t>Prefer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Individuals and </a:t>
            </a:r>
            <a:r>
              <a:rPr lang="en-US" sz="2000" b="1" dirty="0" smtClean="0">
                <a:solidFill>
                  <a:schemeClr val="tx2"/>
                </a:solidFill>
              </a:rPr>
              <a:t>interactions</a:t>
            </a:r>
            <a:endParaRPr lang="en-US" sz="2000" dirty="0" smtClean="0">
              <a:solidFill>
                <a:schemeClr val="tx2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None/>
            </a:pPr>
            <a:r>
              <a:rPr lang="en-US" sz="2300" dirty="0" smtClean="0">
                <a:solidFill>
                  <a:schemeClr val="tx2"/>
                </a:solidFill>
              </a:rPr>
              <a:t>Over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processes and </a:t>
            </a:r>
            <a:r>
              <a:rPr lang="en-US" sz="2000" dirty="0" smtClean="0">
                <a:solidFill>
                  <a:schemeClr val="tx2"/>
                </a:solidFill>
              </a:rPr>
              <a:t>tools</a:t>
            </a:r>
            <a:endParaRPr lang="en-US" sz="2000" dirty="0" smtClean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8" name="Content Placeholder 9"/>
          <p:cNvSpPr txBox="1">
            <a:spLocks/>
          </p:cNvSpPr>
          <p:nvPr/>
        </p:nvSpPr>
        <p:spPr>
          <a:xfrm>
            <a:off x="196850" y="1587500"/>
            <a:ext cx="4410075" cy="467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1pPr>
            <a:lvl2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2pPr>
            <a:lvl3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3pPr>
            <a:lvl4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4pPr>
            <a:lvl5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</a:pPr>
            <a:r>
              <a:rPr lang="en-US" sz="2300" b="1" dirty="0" smtClean="0">
                <a:solidFill>
                  <a:srgbClr val="FF0000"/>
                </a:solidFill>
              </a:rPr>
              <a:t>Solely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Individuals and interactions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4733925" y="1587500"/>
            <a:ext cx="4219575" cy="467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1pPr>
            <a:lvl2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2pPr>
            <a:lvl3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3pPr>
            <a:lvl4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4pPr>
            <a:lvl5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Arial"/>
              <a:buNone/>
            </a:pPr>
            <a:r>
              <a:rPr lang="en-US" sz="2300" dirty="0" smtClean="0">
                <a:solidFill>
                  <a:srgbClr val="FF0000"/>
                </a:solidFill>
              </a:rPr>
              <a:t>Without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processes </a:t>
            </a:r>
            <a:r>
              <a:rPr lang="en-US" sz="2000" dirty="0" smtClean="0">
                <a:solidFill>
                  <a:srgbClr val="FF0000"/>
                </a:solidFill>
              </a:rPr>
              <a:t>or</a:t>
            </a:r>
            <a:r>
              <a:rPr lang="en-US" sz="2000" dirty="0" smtClean="0">
                <a:solidFill>
                  <a:schemeClr val="tx2"/>
                </a:solidFill>
              </a:rPr>
              <a:t> tools</a:t>
            </a:r>
          </a:p>
        </p:txBody>
      </p:sp>
    </p:spTree>
    <p:extLst>
      <p:ext uri="{BB962C8B-B14F-4D97-AF65-F5344CB8AC3E}">
        <p14:creationId xmlns:p14="http://schemas.microsoft.com/office/powerpoint/2010/main" val="10575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7" grpId="0" build="p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2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</a:t>
            </a:r>
            <a:r>
              <a:rPr lang="en-US" dirty="0" smtClean="0"/>
              <a:t>“Fixed” Pitfalls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 lIns="91440"/>
          <a:lstStyle/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</a:pPr>
            <a:r>
              <a:rPr lang="en-US" sz="2300" b="1" dirty="0" smtClean="0">
                <a:solidFill>
                  <a:schemeClr val="tx2"/>
                </a:solidFill>
              </a:rPr>
              <a:t>Prefer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Individuals and </a:t>
            </a:r>
            <a:r>
              <a:rPr lang="en-US" sz="2000" b="1" dirty="0" smtClean="0">
                <a:solidFill>
                  <a:schemeClr val="tx2"/>
                </a:solidFill>
              </a:rPr>
              <a:t>interactions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>
                <a:solidFill>
                  <a:schemeClr val="tx2"/>
                </a:solidFill>
              </a:rPr>
              <a:t>Working </a:t>
            </a:r>
            <a:r>
              <a:rPr lang="en-US" sz="2000" b="1" dirty="0" smtClean="0">
                <a:solidFill>
                  <a:schemeClr val="tx2"/>
                </a:solidFill>
              </a:rPr>
              <a:t>software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None/>
            </a:pPr>
            <a:r>
              <a:rPr lang="en-US" sz="2300" dirty="0" smtClean="0">
                <a:solidFill>
                  <a:schemeClr val="tx2"/>
                </a:solidFill>
              </a:rPr>
              <a:t>Over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processes and </a:t>
            </a:r>
            <a:r>
              <a:rPr lang="en-US" sz="2000" dirty="0" smtClean="0">
                <a:solidFill>
                  <a:schemeClr val="tx2"/>
                </a:solidFill>
              </a:rPr>
              <a:t>tools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>
                <a:solidFill>
                  <a:schemeClr val="tx2"/>
                </a:solidFill>
              </a:rPr>
              <a:t>comprehensive </a:t>
            </a:r>
            <a:r>
              <a:rPr lang="en-US" sz="2000" dirty="0" smtClean="0">
                <a:solidFill>
                  <a:schemeClr val="tx2"/>
                </a:solidFill>
              </a:rPr>
              <a:t>documentation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" name="Content Placeholder 9"/>
          <p:cNvSpPr txBox="1">
            <a:spLocks/>
          </p:cNvSpPr>
          <p:nvPr/>
        </p:nvSpPr>
        <p:spPr>
          <a:xfrm>
            <a:off x="196850" y="1587500"/>
            <a:ext cx="4410075" cy="467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1pPr>
            <a:lvl2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2pPr>
            <a:lvl3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3pPr>
            <a:lvl4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4pPr>
            <a:lvl5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</a:pPr>
            <a:r>
              <a:rPr lang="en-US" sz="2300" b="1" dirty="0" smtClean="0">
                <a:solidFill>
                  <a:srgbClr val="FF0000"/>
                </a:solidFill>
              </a:rPr>
              <a:t>Solely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Individuals and interactions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Working software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4733925" y="1587500"/>
            <a:ext cx="4219575" cy="467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1pPr>
            <a:lvl2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2pPr>
            <a:lvl3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3pPr>
            <a:lvl4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4pPr>
            <a:lvl5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Arial"/>
              <a:buNone/>
            </a:pPr>
            <a:r>
              <a:rPr lang="en-US" sz="2300" dirty="0" smtClean="0">
                <a:solidFill>
                  <a:srgbClr val="FF0000"/>
                </a:solidFill>
              </a:rPr>
              <a:t>Without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process</a:t>
            </a:r>
            <a:r>
              <a:rPr lang="en-US" sz="2000" dirty="0">
                <a:solidFill>
                  <a:schemeClr val="tx2"/>
                </a:solidFill>
              </a:rPr>
              <a:t>e</a:t>
            </a:r>
            <a:r>
              <a:rPr lang="en-US" sz="2000" dirty="0" smtClean="0">
                <a:solidFill>
                  <a:schemeClr val="tx2"/>
                </a:solidFill>
              </a:rPr>
              <a:t>s </a:t>
            </a:r>
            <a:r>
              <a:rPr lang="en-US" sz="2000" dirty="0">
                <a:solidFill>
                  <a:schemeClr val="tx2"/>
                </a:solidFill>
              </a:rPr>
              <a:t>and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smtClean="0">
                <a:solidFill>
                  <a:schemeClr val="tx2"/>
                </a:solidFill>
              </a:rPr>
              <a:t>tools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>
                <a:solidFill>
                  <a:srgbClr val="FF0000"/>
                </a:solidFill>
              </a:rPr>
              <a:t>any</a:t>
            </a:r>
            <a:r>
              <a:rPr lang="en-US" sz="2000" dirty="0">
                <a:solidFill>
                  <a:schemeClr val="tx2"/>
                </a:solidFill>
              </a:rPr>
              <a:t> </a:t>
            </a:r>
            <a:r>
              <a:rPr lang="en-US" sz="2000" dirty="0" smtClean="0">
                <a:solidFill>
                  <a:schemeClr val="tx2"/>
                </a:solidFill>
              </a:rPr>
              <a:t>documentation</a:t>
            </a:r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6209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7" grpId="0" build="p"/>
      <p:bldP spid="8" grpId="0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7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</a:t>
            </a:r>
            <a:r>
              <a:rPr lang="en-US" dirty="0" smtClean="0"/>
              <a:t>“Fixed” Pitfalls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 lIns="91440"/>
          <a:lstStyle/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</a:pPr>
            <a:r>
              <a:rPr lang="en-US" sz="2300" b="1" dirty="0" smtClean="0">
                <a:solidFill>
                  <a:schemeClr val="tx2"/>
                </a:solidFill>
              </a:rPr>
              <a:t>Prefer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Individuals and </a:t>
            </a:r>
            <a:r>
              <a:rPr lang="en-US" sz="2000" b="1" dirty="0" smtClean="0">
                <a:solidFill>
                  <a:schemeClr val="tx2"/>
                </a:solidFill>
              </a:rPr>
              <a:t>interactions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>
                <a:solidFill>
                  <a:schemeClr val="tx2"/>
                </a:solidFill>
              </a:rPr>
              <a:t>Working </a:t>
            </a:r>
            <a:r>
              <a:rPr lang="en-US" sz="2000" b="1" dirty="0" smtClean="0">
                <a:solidFill>
                  <a:schemeClr val="tx2"/>
                </a:solidFill>
              </a:rPr>
              <a:t>software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>
                <a:solidFill>
                  <a:schemeClr val="tx2"/>
                </a:solidFill>
              </a:rPr>
              <a:t>Customer collaboration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None/>
            </a:pPr>
            <a:r>
              <a:rPr lang="en-US" sz="2300" dirty="0" smtClean="0">
                <a:solidFill>
                  <a:schemeClr val="tx2"/>
                </a:solidFill>
              </a:rPr>
              <a:t>Over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processes and </a:t>
            </a:r>
            <a:r>
              <a:rPr lang="en-US" sz="2000" dirty="0" smtClean="0">
                <a:solidFill>
                  <a:schemeClr val="tx2"/>
                </a:solidFill>
              </a:rPr>
              <a:t>tools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>
                <a:solidFill>
                  <a:schemeClr val="tx2"/>
                </a:solidFill>
              </a:rPr>
              <a:t>comprehensive </a:t>
            </a:r>
            <a:r>
              <a:rPr lang="en-US" sz="2000" dirty="0" smtClean="0">
                <a:solidFill>
                  <a:schemeClr val="tx2"/>
                </a:solidFill>
              </a:rPr>
              <a:t>documentation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contract negotiation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Content Placeholder 9"/>
          <p:cNvSpPr txBox="1">
            <a:spLocks/>
          </p:cNvSpPr>
          <p:nvPr/>
        </p:nvSpPr>
        <p:spPr>
          <a:xfrm>
            <a:off x="200021" y="1587498"/>
            <a:ext cx="4410075" cy="467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1pPr>
            <a:lvl2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2pPr>
            <a:lvl3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3pPr>
            <a:lvl4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4pPr>
            <a:lvl5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</a:pPr>
            <a:r>
              <a:rPr lang="en-US" sz="2300" b="1" dirty="0" smtClean="0">
                <a:solidFill>
                  <a:srgbClr val="FF0000"/>
                </a:solidFill>
              </a:rPr>
              <a:t>Solely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Individuals and interactions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Working software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>
                <a:solidFill>
                  <a:schemeClr val="tx2"/>
                </a:solidFill>
              </a:rPr>
              <a:t>Customer collaboration</a:t>
            </a:r>
            <a:endParaRPr lang="en-US" dirty="0" smtClean="0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4737096" y="1587498"/>
            <a:ext cx="4219575" cy="467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1pPr>
            <a:lvl2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2pPr>
            <a:lvl3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3pPr>
            <a:lvl4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4pPr>
            <a:lvl5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Arial"/>
              <a:buNone/>
            </a:pPr>
            <a:r>
              <a:rPr lang="en-US" sz="2300" dirty="0" smtClean="0">
                <a:solidFill>
                  <a:srgbClr val="FF0000"/>
                </a:solidFill>
              </a:rPr>
              <a:t>Without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process</a:t>
            </a:r>
            <a:r>
              <a:rPr lang="en-US" sz="2000" dirty="0">
                <a:solidFill>
                  <a:schemeClr val="tx2"/>
                </a:solidFill>
              </a:rPr>
              <a:t>e</a:t>
            </a:r>
            <a:r>
              <a:rPr lang="en-US" sz="2000" dirty="0" smtClean="0">
                <a:solidFill>
                  <a:schemeClr val="tx2"/>
                </a:solidFill>
              </a:rPr>
              <a:t>s </a:t>
            </a:r>
            <a:r>
              <a:rPr lang="en-US" sz="2000" dirty="0">
                <a:solidFill>
                  <a:schemeClr val="tx2"/>
                </a:solidFill>
              </a:rPr>
              <a:t>and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smtClean="0">
                <a:solidFill>
                  <a:schemeClr val="tx2"/>
                </a:solidFill>
              </a:rPr>
              <a:t>tools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>
                <a:solidFill>
                  <a:schemeClr val="tx2"/>
                </a:solidFill>
              </a:rPr>
              <a:t>comprehensive </a:t>
            </a:r>
            <a:r>
              <a:rPr lang="en-US" sz="2000" dirty="0" smtClean="0">
                <a:solidFill>
                  <a:schemeClr val="tx2"/>
                </a:solidFill>
              </a:rPr>
              <a:t>documentation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>
                <a:solidFill>
                  <a:srgbClr val="FF0000"/>
                </a:solidFill>
              </a:rPr>
              <a:t>innovation or </a:t>
            </a:r>
            <a:r>
              <a:rPr lang="en-US" sz="2000" dirty="0" smtClean="0">
                <a:solidFill>
                  <a:srgbClr val="FF0000"/>
                </a:solidFill>
              </a:rPr>
              <a:t>disruption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83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7" grpId="0" build="p"/>
      <p:bldP spid="8" grpId="0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3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</a:t>
            </a:r>
            <a:r>
              <a:rPr lang="en-US" dirty="0" smtClean="0"/>
              <a:t>“Fixed” Pitfalls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/>
        <p:txBody>
          <a:bodyPr lIns="91440"/>
          <a:lstStyle/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</a:pPr>
            <a:r>
              <a:rPr lang="en-US" sz="2300" b="1" dirty="0" smtClean="0">
                <a:solidFill>
                  <a:schemeClr val="tx2"/>
                </a:solidFill>
              </a:rPr>
              <a:t>Prefer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Individuals and interactions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Working software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Customer collaboration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Responding to change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None/>
            </a:pPr>
            <a:r>
              <a:rPr lang="en-US" sz="2300" dirty="0" smtClean="0">
                <a:solidFill>
                  <a:schemeClr val="tx2"/>
                </a:solidFill>
              </a:rPr>
              <a:t>Over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processes and </a:t>
            </a:r>
            <a:r>
              <a:rPr lang="en-US" sz="2000" dirty="0" smtClean="0">
                <a:solidFill>
                  <a:schemeClr val="tx2"/>
                </a:solidFill>
              </a:rPr>
              <a:t>tools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>
                <a:solidFill>
                  <a:schemeClr val="tx2"/>
                </a:solidFill>
              </a:rPr>
              <a:t>comprehensive </a:t>
            </a:r>
            <a:r>
              <a:rPr lang="en-US" sz="2000" dirty="0" smtClean="0">
                <a:solidFill>
                  <a:schemeClr val="tx2"/>
                </a:solidFill>
              </a:rPr>
              <a:t>documentation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contract negotiation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following a plan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8" name="Content Placeholder 9"/>
          <p:cNvSpPr txBox="1">
            <a:spLocks/>
          </p:cNvSpPr>
          <p:nvPr/>
        </p:nvSpPr>
        <p:spPr>
          <a:xfrm>
            <a:off x="196850" y="1591293"/>
            <a:ext cx="4410075" cy="467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1pPr>
            <a:lvl2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2pPr>
            <a:lvl3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3pPr>
            <a:lvl4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4pPr>
            <a:lvl5pPr marL="0" indent="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</a:pPr>
            <a:r>
              <a:rPr lang="en-US" sz="2300" b="1" dirty="0" smtClean="0">
                <a:solidFill>
                  <a:srgbClr val="FF0000"/>
                </a:solidFill>
              </a:rPr>
              <a:t>Solely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Individuals and interactions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Working software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Customer collaboration</a:t>
            </a:r>
          </a:p>
          <a:p>
            <a:pPr marL="548640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b="1" dirty="0" smtClean="0">
                <a:solidFill>
                  <a:schemeClr val="tx2"/>
                </a:solidFill>
              </a:rPr>
              <a:t>Responding to change</a:t>
            </a:r>
            <a:endParaRPr lang="en-US" dirty="0" smtClean="0"/>
          </a:p>
        </p:txBody>
      </p:sp>
      <p:sp>
        <p:nvSpPr>
          <p:cNvPr id="9" name="Content Placeholder 6"/>
          <p:cNvSpPr txBox="1">
            <a:spLocks/>
          </p:cNvSpPr>
          <p:nvPr/>
        </p:nvSpPr>
        <p:spPr>
          <a:xfrm>
            <a:off x="4733925" y="1591293"/>
            <a:ext cx="4219575" cy="4673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1pPr>
            <a:lvl2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2pPr>
            <a:lvl3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3pPr>
            <a:lvl4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4pPr>
            <a:lvl5pPr marL="228600" indent="-228600" algn="l" defTabSz="4572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tx1"/>
              </a:buClr>
              <a:buFont typeface="Arial"/>
              <a:buChar char="•"/>
              <a:defRPr sz="1600" kern="1200">
                <a:solidFill>
                  <a:schemeClr val="tx1"/>
                </a:solidFill>
                <a:latin typeface="Helvetica Neue GI Roman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Arial"/>
              <a:buNone/>
            </a:pPr>
            <a:r>
              <a:rPr lang="en-US" sz="2300" dirty="0" smtClean="0">
                <a:solidFill>
                  <a:srgbClr val="FF0000"/>
                </a:solidFill>
              </a:rPr>
              <a:t>Without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chemeClr val="tx2"/>
                </a:solidFill>
              </a:rPr>
              <a:t>process</a:t>
            </a:r>
            <a:r>
              <a:rPr lang="en-US" sz="2000" dirty="0">
                <a:solidFill>
                  <a:schemeClr val="tx2"/>
                </a:solidFill>
              </a:rPr>
              <a:t>e</a:t>
            </a:r>
            <a:r>
              <a:rPr lang="en-US" sz="2000" dirty="0" smtClean="0">
                <a:solidFill>
                  <a:schemeClr val="tx2"/>
                </a:solidFill>
              </a:rPr>
              <a:t>s </a:t>
            </a:r>
            <a:r>
              <a:rPr lang="en-US" sz="2000" dirty="0">
                <a:solidFill>
                  <a:schemeClr val="tx2"/>
                </a:solidFill>
              </a:rPr>
              <a:t>and</a:t>
            </a:r>
            <a:r>
              <a:rPr lang="en-US" sz="2000" dirty="0" smtClean="0">
                <a:solidFill>
                  <a:srgbClr val="FF0000"/>
                </a:solidFill>
              </a:rPr>
              <a:t> </a:t>
            </a:r>
            <a:r>
              <a:rPr lang="en-US" sz="2000" dirty="0" smtClean="0">
                <a:solidFill>
                  <a:schemeClr val="tx2"/>
                </a:solidFill>
              </a:rPr>
              <a:t>tools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>
                <a:solidFill>
                  <a:schemeClr val="tx2"/>
                </a:solidFill>
              </a:rPr>
              <a:t>comprehensive </a:t>
            </a:r>
            <a:r>
              <a:rPr lang="en-US" sz="2000" dirty="0" smtClean="0">
                <a:solidFill>
                  <a:schemeClr val="tx2"/>
                </a:solidFill>
              </a:rPr>
              <a:t>documentation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>
                <a:solidFill>
                  <a:schemeClr val="tx2"/>
                </a:solidFill>
              </a:rPr>
              <a:t>contract negotiation</a:t>
            </a:r>
            <a:endParaRPr lang="en-US" sz="2000" dirty="0" smtClean="0">
              <a:solidFill>
                <a:srgbClr val="FF0000"/>
              </a:solidFill>
            </a:endParaRP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000" dirty="0" smtClean="0">
                <a:solidFill>
                  <a:srgbClr val="FF0000"/>
                </a:solidFill>
              </a:rPr>
              <a:t>aligning to </a:t>
            </a:r>
            <a:r>
              <a:rPr lang="en-US" sz="2000" dirty="0">
                <a:solidFill>
                  <a:schemeClr val="tx2"/>
                </a:solidFill>
              </a:rPr>
              <a:t>a</a:t>
            </a:r>
            <a:r>
              <a:rPr lang="en-US" sz="2000" dirty="0" smtClean="0">
                <a:solidFill>
                  <a:srgbClr val="FF0000"/>
                </a:solidFill>
              </a:rPr>
              <a:t> vision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9958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7" grpId="0" build="p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50" y="3765033"/>
            <a:ext cx="328871" cy="24181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Dalene Feucht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7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Director, Technology, </a:t>
            </a:r>
            <a:r>
              <a:rPr lang="en-US" dirty="0"/>
              <a:t>Getty </a:t>
            </a:r>
            <a:r>
              <a:rPr lang="en-US" dirty="0" smtClean="0"/>
              <a:t>Images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Lubalin Graph GI Demi"/>
                <a:cs typeface="Lubalin"/>
              </a:rPr>
              <a:t>dalene.feucht@gettyimages.com</a:t>
            </a:r>
            <a:endParaRPr lang="en-US" dirty="0">
              <a:latin typeface="Lubalin Graph GI Demi"/>
              <a:cs typeface="Lubalin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>
                <a:latin typeface="Lubalin Graph GI Demi"/>
                <a:cs typeface="Lubalin"/>
              </a:rPr>
              <a:t>+</a:t>
            </a:r>
            <a:r>
              <a:rPr lang="en-US" dirty="0">
                <a:latin typeface="Lubalin Graph GI Demi"/>
                <a:cs typeface="Lubalin"/>
              </a:rPr>
              <a:t>1 </a:t>
            </a:r>
            <a:r>
              <a:rPr lang="en-US" dirty="0" smtClean="0">
                <a:latin typeface="Lubalin Graph GI Demi"/>
                <a:cs typeface="Lubalin"/>
              </a:rPr>
              <a:t>206 925 6759</a:t>
            </a:r>
            <a:endParaRPr lang="en-US" dirty="0">
              <a:latin typeface="Lubalin Graph GI Demi"/>
              <a:cs typeface="Lubali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24" y="4224263"/>
            <a:ext cx="94074" cy="2753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7324" y="5971032"/>
            <a:ext cx="100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10896" y="1696065"/>
            <a:ext cx="2181581" cy="58477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Lubalin Graph GI Demi" charset="0"/>
              </a:rPr>
              <a:t>Welcome</a:t>
            </a:r>
            <a:endParaRPr lang="en-US" sz="3200" dirty="0">
              <a:solidFill>
                <a:schemeClr val="bg1"/>
              </a:solidFill>
              <a:latin typeface="Lubalin Graph GI Demi" charset="0"/>
            </a:endParaRPr>
          </a:p>
        </p:txBody>
      </p:sp>
      <p:pic>
        <p:nvPicPr>
          <p:cNvPr id="14" name="Picture 13" descr="madmen_icon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4500" y="838636"/>
            <a:ext cx="2394704" cy="23947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57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/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50" y="3765033"/>
            <a:ext cx="328871" cy="24181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Dalene Feucht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7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Director, Technology, </a:t>
            </a:r>
            <a:r>
              <a:rPr lang="en-US" dirty="0"/>
              <a:t>Getty </a:t>
            </a:r>
            <a:r>
              <a:rPr lang="en-US" dirty="0" smtClean="0"/>
              <a:t>Images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Lubalin Graph GI Demi"/>
                <a:cs typeface="Lubalin"/>
              </a:rPr>
              <a:t>dalene.feucht@gettyimages.com</a:t>
            </a:r>
            <a:endParaRPr lang="en-US" dirty="0">
              <a:latin typeface="Lubalin Graph GI Demi"/>
              <a:cs typeface="Lubalin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>
                <a:latin typeface="Lubalin Graph GI Demi"/>
                <a:cs typeface="Lubalin"/>
              </a:rPr>
              <a:t>+</a:t>
            </a:r>
            <a:r>
              <a:rPr lang="en-US" dirty="0">
                <a:latin typeface="Lubalin Graph GI Demi"/>
                <a:cs typeface="Lubalin"/>
              </a:rPr>
              <a:t>1 </a:t>
            </a:r>
            <a:r>
              <a:rPr lang="en-US" dirty="0" smtClean="0">
                <a:latin typeface="Lubalin Graph GI Demi"/>
                <a:cs typeface="Lubalin"/>
              </a:rPr>
              <a:t>206 925 6759</a:t>
            </a:r>
            <a:endParaRPr lang="en-US" dirty="0">
              <a:latin typeface="Lubalin Graph GI Demi"/>
              <a:cs typeface="Lubali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24" y="4224263"/>
            <a:ext cx="94074" cy="27533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7324" y="5971032"/>
            <a:ext cx="100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71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142505132, Michael </a:t>
            </a:r>
            <a:r>
              <a:rPr lang="en-US" dirty="0" err="1" smtClean="0"/>
              <a:t>Duva</a:t>
            </a:r>
            <a:r>
              <a:rPr lang="en-US" dirty="0" smtClean="0"/>
              <a:t>/Stone</a:t>
            </a:r>
          </a:p>
          <a:p>
            <a:r>
              <a:rPr lang="en-US" dirty="0" smtClean="0"/>
              <a:t>179035431, </a:t>
            </a:r>
            <a:r>
              <a:rPr lang="en-US" dirty="0" err="1"/>
              <a:t>phatthanit_r</a:t>
            </a:r>
            <a:r>
              <a:rPr lang="en-US" dirty="0"/>
              <a:t> </a:t>
            </a:r>
            <a:r>
              <a:rPr lang="en-US" dirty="0" smtClean="0"/>
              <a:t>/iStock </a:t>
            </a:r>
            <a:r>
              <a:rPr lang="en-US" dirty="0"/>
              <a:t>/ Getty Images </a:t>
            </a:r>
            <a:r>
              <a:rPr lang="en-US" dirty="0" smtClean="0"/>
              <a:t>Plus</a:t>
            </a:r>
          </a:p>
          <a:p>
            <a:r>
              <a:rPr lang="en-US" dirty="0" smtClean="0"/>
              <a:t>89082369, </a:t>
            </a:r>
            <a:r>
              <a:rPr lang="en-US" dirty="0"/>
              <a:t>Daisy </a:t>
            </a:r>
            <a:r>
              <a:rPr lang="en-US" dirty="0" err="1" smtClean="0"/>
              <a:t>Gilardini</a:t>
            </a:r>
            <a:r>
              <a:rPr lang="en-US" dirty="0" smtClean="0"/>
              <a:t>/Stone</a:t>
            </a:r>
          </a:p>
          <a:p>
            <a:r>
              <a:rPr lang="en-US" dirty="0" smtClean="0"/>
              <a:t>170063121, </a:t>
            </a:r>
            <a:r>
              <a:rPr lang="en-US" dirty="0"/>
              <a:t>Andreas </a:t>
            </a:r>
            <a:r>
              <a:rPr lang="en-US" dirty="0" smtClean="0"/>
              <a:t>Kuehn/Stone</a:t>
            </a:r>
          </a:p>
          <a:p>
            <a:r>
              <a:rPr lang="en-US" dirty="0"/>
              <a:t>462809613, </a:t>
            </a:r>
            <a:r>
              <a:rPr lang="en-US" dirty="0" smtClean="0"/>
              <a:t>Tim Platt/Stone</a:t>
            </a:r>
          </a:p>
          <a:p>
            <a:r>
              <a:rPr lang="en-US" dirty="0" smtClean="0"/>
              <a:t>10194635, </a:t>
            </a:r>
            <a:r>
              <a:rPr lang="en-US" dirty="0"/>
              <a:t>David </a:t>
            </a:r>
            <a:r>
              <a:rPr lang="en-US" dirty="0" smtClean="0"/>
              <a:t>Madison/The Image Bank</a:t>
            </a:r>
          </a:p>
          <a:p>
            <a:r>
              <a:rPr lang="en-US" dirty="0" smtClean="0"/>
              <a:t>108125638, </a:t>
            </a:r>
            <a:r>
              <a:rPr lang="en-US" dirty="0"/>
              <a:t>Justin </a:t>
            </a:r>
            <a:r>
              <a:rPr lang="en-US" dirty="0" err="1" smtClean="0"/>
              <a:t>Horrocks</a:t>
            </a:r>
            <a:r>
              <a:rPr lang="en-US" dirty="0" smtClean="0"/>
              <a:t>/</a:t>
            </a:r>
            <a:r>
              <a:rPr lang="en-US" dirty="0" err="1" smtClean="0"/>
              <a:t>Vetta</a:t>
            </a:r>
            <a:endParaRPr lang="en-US" dirty="0" smtClean="0"/>
          </a:p>
          <a:p>
            <a:r>
              <a:rPr lang="en-US" dirty="0" smtClean="0"/>
              <a:t>514411325, </a:t>
            </a:r>
            <a:r>
              <a:rPr lang="en-US" dirty="0"/>
              <a:t>GP </a:t>
            </a:r>
            <a:r>
              <a:rPr lang="en-US" dirty="0" smtClean="0"/>
              <a:t>Kidd/Blend Images</a:t>
            </a:r>
          </a:p>
          <a:p>
            <a:r>
              <a:rPr lang="en-US" dirty="0" smtClean="0"/>
              <a:t>83461805, </a:t>
            </a:r>
            <a:r>
              <a:rPr lang="en-US" dirty="0"/>
              <a:t>Tim </a:t>
            </a:r>
            <a:r>
              <a:rPr lang="en-US" dirty="0" err="1" smtClean="0"/>
              <a:t>Robberts</a:t>
            </a:r>
            <a:r>
              <a:rPr lang="en-US" dirty="0" smtClean="0"/>
              <a:t>/Stone</a:t>
            </a:r>
          </a:p>
          <a:p>
            <a:r>
              <a:rPr lang="en-US" dirty="0" smtClean="0"/>
              <a:t>176624891, Arctic-Images/Stone</a:t>
            </a:r>
          </a:p>
          <a:p>
            <a:r>
              <a:rPr lang="en-US" dirty="0" smtClean="0"/>
              <a:t>128587501, </a:t>
            </a:r>
            <a:r>
              <a:rPr lang="en-US" dirty="0"/>
              <a:t>Spencer </a:t>
            </a:r>
            <a:r>
              <a:rPr lang="en-US" dirty="0" smtClean="0"/>
              <a:t>Grant/Science Source</a:t>
            </a:r>
          </a:p>
          <a:p>
            <a:r>
              <a:rPr lang="en-US" dirty="0" smtClean="0"/>
              <a:t>145073677, </a:t>
            </a:r>
            <a:r>
              <a:rPr lang="en-US" dirty="0"/>
              <a:t>Image </a:t>
            </a:r>
            <a:r>
              <a:rPr lang="en-US" dirty="0" smtClean="0"/>
              <a:t>Source/Image Source</a:t>
            </a:r>
          </a:p>
          <a:p>
            <a:r>
              <a:rPr lang="en-US" dirty="0" smtClean="0"/>
              <a:t>99381139, </a:t>
            </a:r>
            <a:r>
              <a:rPr lang="en-US" dirty="0"/>
              <a:t>Robert </a:t>
            </a:r>
            <a:r>
              <a:rPr lang="en-US" dirty="0" smtClean="0"/>
              <a:t>Byron/</a:t>
            </a:r>
            <a:r>
              <a:rPr lang="en-US" dirty="0" err="1" smtClean="0"/>
              <a:t>Hemera</a:t>
            </a:r>
            <a:endParaRPr lang="en-US" dirty="0" smtClean="0"/>
          </a:p>
          <a:p>
            <a:r>
              <a:rPr lang="en-US" dirty="0" smtClean="0"/>
              <a:t>187104442, </a:t>
            </a:r>
            <a:r>
              <a:rPr lang="en-US" dirty="0"/>
              <a:t>Andrew </a:t>
            </a:r>
            <a:r>
              <a:rPr lang="en-US" dirty="0" smtClean="0"/>
              <a:t>Rich/E+</a:t>
            </a:r>
          </a:p>
          <a:p>
            <a:r>
              <a:rPr lang="en-US" dirty="0" smtClean="0"/>
              <a:t>99118097, </a:t>
            </a:r>
            <a:r>
              <a:rPr lang="en-US" dirty="0"/>
              <a:t>Marco </a:t>
            </a:r>
            <a:r>
              <a:rPr lang="en-US" dirty="0" smtClean="0"/>
              <a:t>Regalia/</a:t>
            </a:r>
            <a:r>
              <a:rPr lang="en-US" dirty="0" err="1" smtClean="0"/>
              <a:t>Hemera</a:t>
            </a:r>
            <a:endParaRPr lang="en-US" dirty="0" smtClean="0"/>
          </a:p>
          <a:p>
            <a:r>
              <a:rPr lang="en-US" dirty="0" smtClean="0"/>
              <a:t>517194605, </a:t>
            </a:r>
            <a:r>
              <a:rPr lang="en-US" dirty="0"/>
              <a:t>NI </a:t>
            </a:r>
            <a:r>
              <a:rPr lang="en-US" dirty="0" smtClean="0"/>
              <a:t>QIN/E+</a:t>
            </a:r>
          </a:p>
          <a:p>
            <a:r>
              <a:rPr lang="en-US" dirty="0" smtClean="0"/>
              <a:t>455120735, </a:t>
            </a:r>
            <a:r>
              <a:rPr lang="en-US" dirty="0"/>
              <a:t>Yagi </a:t>
            </a:r>
            <a:r>
              <a:rPr lang="en-US" dirty="0" smtClean="0"/>
              <a:t>Studio/Digital Vision</a:t>
            </a:r>
          </a:p>
          <a:p>
            <a:r>
              <a:rPr lang="en-US" dirty="0" smtClean="0"/>
              <a:t>484355027, </a:t>
            </a:r>
            <a:r>
              <a:rPr lang="en-US" dirty="0"/>
              <a:t>Martin </a:t>
            </a:r>
            <a:r>
              <a:rPr lang="en-US" dirty="0" smtClean="0"/>
              <a:t>Barraud/OJO Images</a:t>
            </a:r>
          </a:p>
          <a:p>
            <a:r>
              <a:rPr lang="en-US" dirty="0" smtClean="0"/>
              <a:t>175369221, </a:t>
            </a:r>
            <a:r>
              <a:rPr lang="en-US" dirty="0"/>
              <a:t>Miguel </a:t>
            </a:r>
            <a:r>
              <a:rPr lang="en-US" dirty="0" smtClean="0"/>
              <a:t>Navarro/Stone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NetObjectives</a:t>
            </a:r>
            <a:r>
              <a:rPr lang="en-US" dirty="0" smtClean="0"/>
              <a:t> “Hybrid” slide by permission of Al Shalloway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97458" y="1111673"/>
            <a:ext cx="921663" cy="338554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r>
              <a:rPr kumimoji="1" lang="en-US" altLang="ja-JP" sz="1600" smtClean="0">
                <a:solidFill>
                  <a:srgbClr val="FFFFFF"/>
                </a:solidFill>
                <a:latin typeface="Lubalin Graph GI Demi" pitchFamily="18" charset="0"/>
                <a:cs typeface="Lubalin Graph GI Medium"/>
              </a:rPr>
              <a:t>Credits</a:t>
            </a:r>
            <a:endParaRPr kumimoji="1" lang="ja-JP" altLang="en-US" sz="1600" dirty="0">
              <a:solidFill>
                <a:srgbClr val="FFFFFF"/>
              </a:solidFill>
              <a:latin typeface="Lubalin Graph GI Demi" pitchFamily="18" charset="0"/>
              <a:cs typeface="Lubalin Graph GI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Intenda</a:t>
            </a:r>
            <a:r>
              <a:rPr lang="en-US" dirty="0" smtClean="0"/>
              <a:t> (Intended Agenda)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About Dalene</a:t>
            </a:r>
          </a:p>
          <a:p>
            <a:r>
              <a:rPr lang="en-US" sz="2400" dirty="0" smtClean="0"/>
              <a:t>About Getty </a:t>
            </a:r>
            <a:r>
              <a:rPr lang="en-US" sz="2400" dirty="0" smtClean="0"/>
              <a:t>Images</a:t>
            </a:r>
          </a:p>
          <a:p>
            <a:r>
              <a:rPr lang="en-US" sz="2400" dirty="0" smtClean="0"/>
              <a:t>Principles, Methods, Practices &amp; Processes</a:t>
            </a:r>
          </a:p>
          <a:p>
            <a:r>
              <a:rPr lang="en-US" sz="2400" dirty="0" smtClean="0"/>
              <a:t>Lean-Agile Refresher</a:t>
            </a:r>
          </a:p>
          <a:p>
            <a:r>
              <a:rPr lang="en-US" sz="2400" dirty="0" smtClean="0"/>
              <a:t>Fat-Fixed Pitfalls</a:t>
            </a:r>
          </a:p>
          <a:p>
            <a:endParaRPr lang="en-US" sz="2400" dirty="0" smtClean="0"/>
          </a:p>
          <a:p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1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0097267"/>
              </p:ext>
            </p:extLst>
          </p:nvPr>
        </p:nvGraphicFramePr>
        <p:xfrm>
          <a:off x="1828800" y="2209799"/>
          <a:ext cx="6629400" cy="34290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ight Arrow 5"/>
          <p:cNvSpPr/>
          <p:nvPr/>
        </p:nvSpPr>
        <p:spPr>
          <a:xfrm rot="16200000">
            <a:off x="-552450" y="3676650"/>
            <a:ext cx="3352800" cy="571500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14349" y="579120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FIXED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04800" y="1802368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FLEXIBLE</a:t>
            </a:r>
            <a:endParaRPr lang="en-US" b="1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00B34-DBC8-418F-BB1F-CA2D92BCFE8E}" type="slidenum">
              <a:rPr lang="en-US" smtClean="0"/>
              <a:t>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828800" y="3962400"/>
            <a:ext cx="6629400" cy="1123712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6000" dirty="0" smtClean="0"/>
              <a:t>Methods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933097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B0B0269-7F16-425A-B945-8BE089AC1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7B0B0269-7F16-425A-B945-8BE089AC1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7B0B0269-7F16-425A-B945-8BE089AC13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26481AE-7096-4F80-9F13-2558B8C19E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graphicEl>
                                              <a:dgm id="{626481AE-7096-4F80-9F13-2558B8C19E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626481AE-7096-4F80-9F13-2558B8C19E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E933A43-7B91-43FF-916F-E3012AA4AB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EE933A43-7B91-43FF-916F-E3012AA4AB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graphicEl>
                                              <a:dgm id="{EE933A43-7B91-43FF-916F-E3012AA4AB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6" grpId="0" animBg="1"/>
      <p:bldP spid="7" grpId="0"/>
      <p:bldP spid="8" grpId="0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56F2C55-3513-4626-93DE-FB6F0EB5F91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332" y="804336"/>
            <a:ext cx="4187451" cy="970459"/>
          </a:xfrm>
        </p:spPr>
        <p:txBody>
          <a:bodyPr/>
          <a:lstStyle/>
          <a:p>
            <a:r>
              <a:rPr lang="en-US" dirty="0" smtClean="0"/>
              <a:t>   Lean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4775332" y="1848020"/>
            <a:ext cx="4198558" cy="4412633"/>
          </a:xfrm>
        </p:spPr>
        <p:txBody>
          <a:bodyPr>
            <a:normAutofit/>
          </a:bodyPr>
          <a:lstStyle/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Optimize the Whole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Focus on Customers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Energize Workers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Eliminate Waste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Learn First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Deliver Fast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Build Quality In</a:t>
            </a:r>
          </a:p>
          <a:p>
            <a:pPr marL="548640" lvl="1" indent="-274320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</a:pPr>
            <a:r>
              <a:rPr lang="en-US" sz="2300" b="1" dirty="0" smtClean="0">
                <a:solidFill>
                  <a:schemeClr val="tx2"/>
                </a:solidFill>
              </a:rPr>
              <a:t>Keep Getting Better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753A04D-729D-428C-96B2-37CD90678B37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/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Getty Green">
  <a:themeElements>
    <a:clrScheme name="Getty Green">
      <a:dk1>
        <a:sysClr val="windowText" lastClr="000000"/>
      </a:dk1>
      <a:lt1>
        <a:sysClr val="window" lastClr="FFFFFF"/>
      </a:lt1>
      <a:dk2>
        <a:srgbClr val="7F7F7F"/>
      </a:dk2>
      <a:lt2>
        <a:srgbClr val="EEECE1"/>
      </a:lt2>
      <a:accent1>
        <a:srgbClr val="25AF0D"/>
      </a:accent1>
      <a:accent2>
        <a:srgbClr val="295A05"/>
      </a:accent2>
      <a:accent3>
        <a:srgbClr val="C4F99C"/>
      </a:accent3>
      <a:accent4>
        <a:srgbClr val="E7FCD7"/>
      </a:accent4>
      <a:accent5>
        <a:srgbClr val="DAFBC3"/>
      </a:accent5>
      <a:accent6>
        <a:srgbClr val="595959"/>
      </a:accent6>
      <a:hlink>
        <a:srgbClr val="89F43A"/>
      </a:hlink>
      <a:folHlink>
        <a:srgbClr val="7F7F7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22323</TotalTime>
  <Words>1140</Words>
  <Application>Microsoft Office PowerPoint</Application>
  <PresentationFormat>On-screen Show (4:3)</PresentationFormat>
  <Paragraphs>288</Paragraphs>
  <Slides>33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Lubalin</vt:lpstr>
      <vt:lpstr>Arial</vt:lpstr>
      <vt:lpstr>Lubalin Graph GI Medium</vt:lpstr>
      <vt:lpstr>Helvetica Neue GI Roman</vt:lpstr>
      <vt:lpstr>Lubalin Graph GI Demi</vt:lpstr>
      <vt:lpstr>ＭＳ Ｐゴシック</vt:lpstr>
      <vt:lpstr>Calibri</vt:lpstr>
      <vt:lpstr>Trebuchet MS</vt:lpstr>
      <vt:lpstr>Wingdings 3</vt:lpstr>
      <vt:lpstr>1_Getty Green</vt:lpstr>
      <vt:lpstr>Are you Lean-Agile . . .</vt:lpstr>
      <vt:lpstr>PowerPoint Presentation</vt:lpstr>
      <vt:lpstr>PowerPoint Presentation</vt:lpstr>
      <vt:lpstr>Intenda (Intended Agenda)</vt:lpstr>
      <vt:lpstr>PowerPoint Presentation</vt:lpstr>
      <vt:lpstr>PowerPoint Presentation</vt:lpstr>
      <vt:lpstr>PowerPoint Presentation</vt:lpstr>
      <vt:lpstr>PowerPoint Presentation</vt:lpstr>
      <vt:lpstr>   Lean</vt:lpstr>
      <vt:lpstr>   Agile</vt:lpstr>
      <vt:lpstr>   Flow</vt:lpstr>
      <vt:lpstr>   “Fat” Pitfalls</vt:lpstr>
      <vt:lpstr>PowerPoint Presentation</vt:lpstr>
      <vt:lpstr>PowerPoint Presentation</vt:lpstr>
      <vt:lpstr>   “Fat” Pitfalls</vt:lpstr>
      <vt:lpstr>PowerPoint Presentation</vt:lpstr>
      <vt:lpstr>   “Fat” Pitfalls</vt:lpstr>
      <vt:lpstr>PowerPoint Presentation</vt:lpstr>
      <vt:lpstr>   “Fat” Pitfalls</vt:lpstr>
      <vt:lpstr>PowerPoint Presentation</vt:lpstr>
      <vt:lpstr>   “Fat” Pitfalls</vt:lpstr>
      <vt:lpstr>PowerPoint Presentation</vt:lpstr>
      <vt:lpstr>   “Fixed” Pitfalls</vt:lpstr>
      <vt:lpstr>PowerPoint Presentation</vt:lpstr>
      <vt:lpstr>   “Fixed” Pitfalls</vt:lpstr>
      <vt:lpstr>PowerPoint Presentation</vt:lpstr>
      <vt:lpstr>   “Fixed” Pitfalls</vt:lpstr>
      <vt:lpstr>PowerPoint Presentation</vt:lpstr>
      <vt:lpstr>   “Fixed” Pitfalls</vt:lpstr>
      <vt:lpstr>PowerPoint Presentation</vt:lpstr>
      <vt:lpstr>Questions?</vt:lpstr>
      <vt:lpstr>PowerPoint Presentation</vt:lpstr>
      <vt:lpstr>PowerPoint Presentation</vt:lpstr>
    </vt:vector>
  </TitlesOfParts>
  <Company>dubey designs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Jessica Dubey</dc:creator>
  <cp:lastModifiedBy>Dalene Feucht</cp:lastModifiedBy>
  <cp:revision>165</cp:revision>
  <dcterms:created xsi:type="dcterms:W3CDTF">2013-01-29T19:35:44Z</dcterms:created>
  <dcterms:modified xsi:type="dcterms:W3CDTF">2015-03-26T16:04:46Z</dcterms:modified>
</cp:coreProperties>
</file>